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9" r:id="rId11"/>
    <p:sldId id="270" r:id="rId12"/>
    <p:sldId id="271" r:id="rId13"/>
    <p:sldId id="272" r:id="rId14"/>
    <p:sldId id="264" r:id="rId15"/>
    <p:sldId id="273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D42"/>
    <a:srgbClr val="4973D3"/>
    <a:srgbClr val="394B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4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273AD-240E-4E1C-93E1-6E4C70927763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27C9-C67B-49B4-B344-0E149BB20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968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273AD-240E-4E1C-93E1-6E4C70927763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27C9-C67B-49B4-B344-0E149BB20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695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273AD-240E-4E1C-93E1-6E4C70927763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27C9-C67B-49B4-B344-0E149BB20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777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273AD-240E-4E1C-93E1-6E4C70927763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27C9-C67B-49B4-B344-0E149BB205B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7727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273AD-240E-4E1C-93E1-6E4C70927763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27C9-C67B-49B4-B344-0E149BB20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040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273AD-240E-4E1C-93E1-6E4C70927763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27C9-C67B-49B4-B344-0E149BB20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776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273AD-240E-4E1C-93E1-6E4C70927763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27C9-C67B-49B4-B344-0E149BB20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777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273AD-240E-4E1C-93E1-6E4C70927763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27C9-C67B-49B4-B344-0E149BB20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650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273AD-240E-4E1C-93E1-6E4C70927763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27C9-C67B-49B4-B344-0E149BB20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78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273AD-240E-4E1C-93E1-6E4C70927763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27C9-C67B-49B4-B344-0E149BB20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1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273AD-240E-4E1C-93E1-6E4C70927763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27C9-C67B-49B4-B344-0E149BB20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12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273AD-240E-4E1C-93E1-6E4C70927763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27C9-C67B-49B4-B344-0E149BB20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435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273AD-240E-4E1C-93E1-6E4C70927763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27C9-C67B-49B4-B344-0E149BB20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979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273AD-240E-4E1C-93E1-6E4C70927763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27C9-C67B-49B4-B344-0E149BB20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38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273AD-240E-4E1C-93E1-6E4C70927763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27C9-C67B-49B4-B344-0E149BB20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1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273AD-240E-4E1C-93E1-6E4C70927763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27C9-C67B-49B4-B344-0E149BB20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65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273AD-240E-4E1C-93E1-6E4C70927763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27C9-C67B-49B4-B344-0E149BB20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494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0273AD-240E-4E1C-93E1-6E4C70927763}" type="datetimeFigureOut">
              <a:rPr lang="en-IN" smtClean="0"/>
              <a:t>08-11-2023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D3827C9-C67B-49B4-B344-0E149BB20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544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18.wdp"/><Relationship Id="rId5" Type="http://schemas.microsoft.com/office/2007/relationships/hdphoto" Target="../media/hdphoto15.wdp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microsoft.com/office/2007/relationships/hdphoto" Target="../media/hdphoto17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19.wdp"/><Relationship Id="rId3" Type="http://schemas.microsoft.com/office/2007/relationships/hdphoto" Target="../media/hdphoto14.wdp"/><Relationship Id="rId7" Type="http://schemas.microsoft.com/office/2007/relationships/hdphoto" Target="../media/hdphoto16.wdp"/><Relationship Id="rId12" Type="http://schemas.openxmlformats.org/officeDocument/2006/relationships/image" Target="../media/image27.png"/><Relationship Id="rId17" Type="http://schemas.microsoft.com/office/2007/relationships/hdphoto" Target="../media/hdphoto21.wdp"/><Relationship Id="rId2" Type="http://schemas.openxmlformats.org/officeDocument/2006/relationships/image" Target="../media/image22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18.wdp"/><Relationship Id="rId5" Type="http://schemas.microsoft.com/office/2007/relationships/hdphoto" Target="../media/hdphoto15.wdp"/><Relationship Id="rId15" Type="http://schemas.microsoft.com/office/2007/relationships/hdphoto" Target="../media/hdphoto20.wdp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microsoft.com/office/2007/relationships/hdphoto" Target="../media/hdphoto17.wdp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10.wdp"/><Relationship Id="rId3" Type="http://schemas.microsoft.com/office/2007/relationships/hdphoto" Target="../media/hdphoto5.wdp"/><Relationship Id="rId7" Type="http://schemas.microsoft.com/office/2007/relationships/hdphoto" Target="../media/hdphoto7.wdp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5" Type="http://schemas.microsoft.com/office/2007/relationships/hdphoto" Target="../media/hdphoto11.wdp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07/relationships/hdphoto" Target="../media/hdphoto8.wdp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B9A287-48D8-45F9-94A7-87B9BF3C69E9}"/>
              </a:ext>
            </a:extLst>
          </p:cNvPr>
          <p:cNvSpPr txBox="1"/>
          <p:nvPr/>
        </p:nvSpPr>
        <p:spPr>
          <a:xfrm>
            <a:off x="1019907" y="1345223"/>
            <a:ext cx="7104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Georgia" panose="02040502050405020303" pitchFamily="18" charset="0"/>
              </a:rPr>
              <a:t>Something Interesting Is A </a:t>
            </a:r>
            <a:r>
              <a:rPr lang="en-US" sz="7200" b="1" dirty="0">
                <a:solidFill>
                  <a:srgbClr val="FFFF00"/>
                </a:solidFill>
                <a:latin typeface="Georgia" panose="02040502050405020303" pitchFamily="18" charset="0"/>
              </a:rPr>
              <a:t>HAPPENING</a:t>
            </a:r>
            <a:endParaRPr lang="en-IN" sz="7200" b="1" dirty="0">
              <a:solidFill>
                <a:srgbClr val="FFFF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5F07E-BC5C-45F3-BCDD-F5B6DAC80962}"/>
              </a:ext>
            </a:extLst>
          </p:cNvPr>
          <p:cNvSpPr txBox="1"/>
          <p:nvPr/>
        </p:nvSpPr>
        <p:spPr>
          <a:xfrm>
            <a:off x="8100291" y="6363855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alpha val="7000"/>
                  </a:schemeClr>
                </a:solidFill>
              </a:rPr>
              <a:t>@</a:t>
            </a:r>
            <a:endParaRPr lang="en-IN" dirty="0">
              <a:solidFill>
                <a:schemeClr val="tx1">
                  <a:alpha val="7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807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Top 5 Leadership Qualities a First-Time Founder Should Practice">
            <a:extLst>
              <a:ext uri="{FF2B5EF4-FFF2-40B4-BE49-F238E27FC236}">
                <a16:creationId xmlns:a16="http://schemas.microsoft.com/office/drawing/2014/main" id="{0052715F-3E17-4B8E-B8A5-FE08B30DD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500" b="43750" l="7500" r="93750">
                        <a14:foregroundMark x1="8125" y1="31484" x2="8125" y2="31484"/>
                        <a14:foregroundMark x1="7578" y1="36250" x2="7578" y2="36250"/>
                        <a14:foregroundMark x1="92813" y1="35703" x2="92813" y2="35703"/>
                        <a14:foregroundMark x1="93750" y1="29219" x2="93750" y2="29219"/>
                        <a14:foregroundMark x1="12422" y1="23828" x2="12422" y2="23828"/>
                        <a14:backgroundMark x1="9219" y1="27734" x2="13359" y2="29531"/>
                        <a14:backgroundMark x1="76484" y1="25469" x2="83359" y2="28438"/>
                        <a14:backgroundMark x1="83359" y1="28438" x2="83438" y2="28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33" b="53536"/>
          <a:stretch/>
        </p:blipFill>
        <p:spPr bwMode="auto">
          <a:xfrm>
            <a:off x="701965" y="1366982"/>
            <a:ext cx="7813962" cy="18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2EE608-D090-4135-9DE9-0DE178F32264}"/>
              </a:ext>
            </a:extLst>
          </p:cNvPr>
          <p:cNvSpPr txBox="1"/>
          <p:nvPr/>
        </p:nvSpPr>
        <p:spPr>
          <a:xfrm>
            <a:off x="1348509" y="1773382"/>
            <a:ext cx="1043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973D3"/>
                </a:solidFill>
                <a:latin typeface="Berlin Sans FB Demi" panose="020E0802020502020306" pitchFamily="34" charset="0"/>
              </a:rPr>
              <a:t>IDEA</a:t>
            </a:r>
            <a:endParaRPr lang="en-IN" sz="2000" b="1" dirty="0">
              <a:solidFill>
                <a:srgbClr val="4973D3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699B8-1C8C-4E5E-9A7C-6ABBFA8F470D}"/>
              </a:ext>
            </a:extLst>
          </p:cNvPr>
          <p:cNvSpPr txBox="1"/>
          <p:nvPr/>
        </p:nvSpPr>
        <p:spPr>
          <a:xfrm>
            <a:off x="6507018" y="1773382"/>
            <a:ext cx="1249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973D3"/>
                </a:solidFill>
                <a:latin typeface="Berlin Sans FB Demi" panose="020E0802020502020306" pitchFamily="34" charset="0"/>
              </a:rPr>
              <a:t>BUSINESS</a:t>
            </a:r>
            <a:endParaRPr lang="en-IN" sz="2000" b="1" dirty="0">
              <a:solidFill>
                <a:srgbClr val="4973D3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4" name="Picture 6" descr="The Top 5 Leadership Qualities a First-Time Founder Should Practice">
            <a:extLst>
              <a:ext uri="{FF2B5EF4-FFF2-40B4-BE49-F238E27FC236}">
                <a16:creationId xmlns:a16="http://schemas.microsoft.com/office/drawing/2014/main" id="{BA8712A8-DC4B-482B-89FE-C526523FB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625" b="90938" l="6250" r="93203">
                        <a14:foregroundMark x1="13516" y1="84688" x2="13516" y2="84688"/>
                        <a14:foregroundMark x1="25469" y1="84688" x2="25469" y2="84688"/>
                        <a14:foregroundMark x1="25859" y1="84609" x2="25859" y2="84609"/>
                        <a14:foregroundMark x1="22891" y1="84688" x2="25469" y2="84609"/>
                        <a14:foregroundMark x1="27500" y1="84688" x2="31563" y2="84688"/>
                        <a14:foregroundMark x1="23906" y1="85000" x2="20781" y2="83672"/>
                        <a14:foregroundMark x1="6797" y1="84688" x2="6797" y2="84688"/>
                        <a14:foregroundMark x1="6250" y1="76484" x2="6250" y2="76484"/>
                        <a14:foregroundMark x1="93203" y1="84297" x2="93203" y2="84297"/>
                        <a14:foregroundMark x1="20000" y1="78359" x2="20000" y2="78359"/>
                        <a14:foregroundMark x1="18750" y1="74844" x2="18750" y2="74844"/>
                        <a14:foregroundMark x1="15234" y1="73672" x2="15234" y2="73672"/>
                        <a14:foregroundMark x1="15391" y1="73438" x2="15391" y2="73438"/>
                        <a14:foregroundMark x1="75156" y1="74219" x2="75156" y2="74219"/>
                        <a14:foregroundMark x1="76641" y1="72891" x2="76641" y2="72891"/>
                        <a14:foregroundMark x1="78672" y1="72734" x2="78672" y2="72734"/>
                        <a14:foregroundMark x1="79375" y1="72344" x2="79375" y2="72344"/>
                        <a14:foregroundMark x1="80469" y1="72344" x2="80469" y2="72344"/>
                        <a14:foregroundMark x1="81641" y1="71953" x2="81641" y2="71953"/>
                        <a14:foregroundMark x1="82734" y1="73281" x2="82734" y2="73281"/>
                        <a14:foregroundMark x1="75313" y1="78672" x2="75313" y2="78672"/>
                        <a14:foregroundMark x1="74531" y1="75391" x2="74531" y2="75391"/>
                        <a14:foregroundMark x1="74609" y1="77188" x2="74609" y2="77188"/>
                        <a14:foregroundMark x1="77109" y1="80000" x2="77109" y2="80000"/>
                        <a14:foregroundMark x1="17813" y1="74219" x2="17813" y2="74219"/>
                        <a14:backgroundMark x1="9609" y1="76641" x2="16094" y2="76484"/>
                        <a14:backgroundMark x1="16172" y1="76484" x2="16875" y2="76484"/>
                        <a14:backgroundMark x1="77891" y1="75000" x2="85391" y2="76797"/>
                        <a14:backgroundMark x1="14063" y1="75156" x2="18359" y2="76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148" b="6499"/>
          <a:stretch/>
        </p:blipFill>
        <p:spPr bwMode="auto">
          <a:xfrm>
            <a:off x="701965" y="4306333"/>
            <a:ext cx="7823885" cy="198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231DE4-AE53-40A0-AF7A-15F3AE8E9A3C}"/>
              </a:ext>
            </a:extLst>
          </p:cNvPr>
          <p:cNvSpPr txBox="1"/>
          <p:nvPr/>
        </p:nvSpPr>
        <p:spPr>
          <a:xfrm>
            <a:off x="1348509" y="4692800"/>
            <a:ext cx="1043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B6D42"/>
                </a:solidFill>
                <a:latin typeface="Berlin Sans FB Demi" panose="020E0802020502020306" pitchFamily="34" charset="0"/>
              </a:rPr>
              <a:t>IDEA</a:t>
            </a:r>
            <a:endParaRPr lang="en-IN" sz="2000" b="1" dirty="0">
              <a:solidFill>
                <a:srgbClr val="EB6D4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883F2-DCCF-45A3-8BF9-A62F3868AC84}"/>
              </a:ext>
            </a:extLst>
          </p:cNvPr>
          <p:cNvSpPr txBox="1"/>
          <p:nvPr/>
        </p:nvSpPr>
        <p:spPr>
          <a:xfrm>
            <a:off x="6712524" y="4755663"/>
            <a:ext cx="1043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B6D42"/>
                </a:solidFill>
                <a:latin typeface="Berlin Sans FB Demi" panose="020E0802020502020306" pitchFamily="34" charset="0"/>
              </a:rPr>
              <a:t>IDEA</a:t>
            </a:r>
            <a:endParaRPr lang="en-IN" sz="2000" b="1" dirty="0">
              <a:solidFill>
                <a:srgbClr val="EB6D4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F35F4-D1BA-4370-998B-4B561CBA956F}"/>
              </a:ext>
            </a:extLst>
          </p:cNvPr>
          <p:cNvSpPr txBox="1"/>
          <p:nvPr/>
        </p:nvSpPr>
        <p:spPr>
          <a:xfrm>
            <a:off x="1676400" y="210249"/>
            <a:ext cx="5971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4973D3"/>
                </a:solidFill>
                <a:latin typeface="Georgia" panose="02040502050405020303" pitchFamily="18" charset="0"/>
              </a:rPr>
              <a:t>ENTREPRENEUR</a:t>
            </a:r>
            <a:endParaRPr lang="en-IN" sz="4000" b="1" dirty="0">
              <a:solidFill>
                <a:srgbClr val="4973D3"/>
              </a:solidFill>
              <a:latin typeface="Georgia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60BEF2-9D53-4C6D-B04B-85266D69068A}"/>
              </a:ext>
            </a:extLst>
          </p:cNvPr>
          <p:cNvSpPr txBox="1"/>
          <p:nvPr/>
        </p:nvSpPr>
        <p:spPr>
          <a:xfrm>
            <a:off x="1623291" y="3328099"/>
            <a:ext cx="5971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EB6D42"/>
                </a:solidFill>
                <a:latin typeface="Georgia" panose="02040502050405020303" pitchFamily="18" charset="0"/>
              </a:rPr>
              <a:t>WANTREPRENEUR</a:t>
            </a:r>
            <a:endParaRPr lang="en-IN" sz="4000" b="1" dirty="0">
              <a:solidFill>
                <a:srgbClr val="EB6D42"/>
              </a:solidFill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F9D226-9A3E-469F-8F65-194ADC0ED488}"/>
              </a:ext>
            </a:extLst>
          </p:cNvPr>
          <p:cNvSpPr txBox="1"/>
          <p:nvPr/>
        </p:nvSpPr>
        <p:spPr>
          <a:xfrm>
            <a:off x="8100291" y="6363855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alpha val="7000"/>
                  </a:schemeClr>
                </a:solidFill>
              </a:rPr>
              <a:t>@</a:t>
            </a:r>
            <a:endParaRPr lang="en-IN" dirty="0">
              <a:solidFill>
                <a:schemeClr val="tx1">
                  <a:alpha val="7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99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3087CF-217F-4DF4-B89F-25981C8A778F}"/>
              </a:ext>
            </a:extLst>
          </p:cNvPr>
          <p:cNvSpPr txBox="1"/>
          <p:nvPr/>
        </p:nvSpPr>
        <p:spPr>
          <a:xfrm>
            <a:off x="498764" y="332509"/>
            <a:ext cx="8442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Georgia" panose="02040502050405020303" pitchFamily="18" charset="0"/>
              </a:rPr>
              <a:t>Become Entrepreneur Not A Wantrepreneur</a:t>
            </a:r>
            <a:endParaRPr lang="en-IN" sz="3200" dirty="0">
              <a:solidFill>
                <a:srgbClr val="FFFF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5D44A-26D2-4456-8C6F-CC5C3740825A}"/>
              </a:ext>
            </a:extLst>
          </p:cNvPr>
          <p:cNvSpPr txBox="1"/>
          <p:nvPr/>
        </p:nvSpPr>
        <p:spPr>
          <a:xfrm>
            <a:off x="566119" y="1174787"/>
            <a:ext cx="3195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2D050"/>
                </a:solidFill>
                <a:latin typeface="Georgia" panose="02040502050405020303" pitchFamily="18" charset="0"/>
              </a:rPr>
              <a:t>Wantrepreneur</a:t>
            </a:r>
          </a:p>
        </p:txBody>
      </p:sp>
      <p:pic>
        <p:nvPicPr>
          <p:cNvPr id="1026" name="Picture 2" descr="Creative Mind Light Bulb, Light Bulb, Brain, Idea PNG Transparent Clipart  Image and PSD File for Free Download | Mind map, Mind map free, Creative  mind map">
            <a:extLst>
              <a:ext uri="{FF2B5EF4-FFF2-40B4-BE49-F238E27FC236}">
                <a16:creationId xmlns:a16="http://schemas.microsoft.com/office/drawing/2014/main" id="{DE5B16F0-7146-4DE4-8F0B-C00A0ACA9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59" t="12596" r="20462" b="13447"/>
          <a:stretch/>
        </p:blipFill>
        <p:spPr bwMode="auto">
          <a:xfrm>
            <a:off x="841050" y="1816244"/>
            <a:ext cx="906248" cy="123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n Concept Idea Business Planning Strategy Stock Vector (Royalty Free)  1150342088 | Shutterstock">
            <a:extLst>
              <a:ext uri="{FF2B5EF4-FFF2-40B4-BE49-F238E27FC236}">
                <a16:creationId xmlns:a16="http://schemas.microsoft.com/office/drawing/2014/main" id="{89863F49-5B49-4E09-BB6D-47C1D46A6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589" y1="65000" x2="54978" y2="26786"/>
                        <a14:foregroundMark x1="43939" y1="36429" x2="50866" y2="17857"/>
                        <a14:foregroundMark x1="59091" y1="36429" x2="55844" y2="25000"/>
                        <a14:foregroundMark x1="79437" y1="26429" x2="79437" y2="26429"/>
                        <a14:foregroundMark x1="79437" y1="32857" x2="79437" y2="32857"/>
                        <a14:foregroundMark x1="78355" y1="34643" x2="78355" y2="34643"/>
                        <a14:foregroundMark x1="79870" y1="34643" x2="79870" y2="34643"/>
                        <a14:foregroundMark x1="23810" y1="33929" x2="23810" y2="33929"/>
                        <a14:foregroundMark x1="38312" y1="80357" x2="38312" y2="80357"/>
                        <a14:foregroundMark x1="58658" y1="75357" x2="58658" y2="75357"/>
                        <a14:foregroundMark x1="58874" y1="78929" x2="58874" y2="78929"/>
                        <a14:foregroundMark x1="58225" y1="79286" x2="58225" y2="79286"/>
                        <a14:foregroundMark x1="66017" y1="77500" x2="66017" y2="77500"/>
                        <a14:foregroundMark x1="64069" y1="77143" x2="64069" y2="77143"/>
                        <a14:foregroundMark x1="66234" y1="78929" x2="66234" y2="78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9" y="4499223"/>
            <a:ext cx="2364510" cy="143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Vector | Hand drawn business strategy with arrow">
            <a:extLst>
              <a:ext uri="{FF2B5EF4-FFF2-40B4-BE49-F238E27FC236}">
                <a16:creationId xmlns:a16="http://schemas.microsoft.com/office/drawing/2014/main" id="{A7984B07-3911-46AF-80FA-C4D9A476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14" b="91607" l="9585" r="92812">
                        <a14:foregroundMark x1="17252" y1="67626" x2="18690" y2="55875"/>
                        <a14:foregroundMark x1="20128" y1="49400" x2="20128" y2="49400"/>
                        <a14:foregroundMark x1="18051" y1="55156" x2="19489" y2="48681"/>
                        <a14:foregroundMark x1="49521" y1="65707" x2="53355" y2="55635"/>
                        <a14:foregroundMark x1="50958" y1="65228" x2="55911" y2="65228"/>
                        <a14:foregroundMark x1="87061" y1="67866" x2="82268" y2="55875"/>
                        <a14:foregroundMark x1="82268" y1="55875" x2="82268" y2="55875"/>
                        <a14:foregroundMark x1="92652" y1="51079" x2="92652" y2="51079"/>
                        <a14:foregroundMark x1="73962" y1="90168" x2="63738" y2="91367"/>
                        <a14:foregroundMark x1="29393" y1="91607" x2="36422" y2="90408"/>
                        <a14:foregroundMark x1="14537" y1="23261" x2="14537" y2="23261"/>
                        <a14:foregroundMark x1="14537" y1="23261" x2="14537" y2="23261"/>
                        <a14:foregroundMark x1="14217" y1="26139" x2="14217" y2="26139"/>
                        <a14:foregroundMark x1="14217" y1="26139" x2="14217" y2="26139"/>
                        <a14:foregroundMark x1="14217" y1="26139" x2="14217" y2="26139"/>
                        <a14:foregroundMark x1="14217" y1="26139" x2="14217" y2="26139"/>
                        <a14:foregroundMark x1="14217" y1="26139" x2="14217" y2="23261"/>
                        <a14:foregroundMark x1="27476" y1="33094" x2="27476" y2="33094"/>
                        <a14:foregroundMark x1="16454" y1="27578" x2="27476" y2="33573"/>
                        <a14:foregroundMark x1="27476" y1="34532" x2="29233" y2="38849"/>
                        <a14:foregroundMark x1="30990" y1="33573" x2="39936" y2="20624"/>
                        <a14:foregroundMark x1="40256" y1="18465" x2="40575" y2="18465"/>
                        <a14:foregroundMark x1="40575" y1="18465" x2="40575" y2="18465"/>
                        <a14:foregroundMark x1="43450" y1="20624" x2="51597" y2="33573"/>
                        <a14:foregroundMark x1="70563" y1="13909" x2="71246" y2="13189"/>
                        <a14:foregroundMark x1="53035" y1="32374" x2="70563" y2="13909"/>
                        <a14:foregroundMark x1="68051" y1="10072" x2="71885" y2="10552"/>
                        <a14:foregroundMark x1="87220" y1="18465" x2="87220" y2="18465"/>
                        <a14:foregroundMark x1="86901" y1="10552" x2="86901" y2="10552"/>
                        <a14:foregroundMark x1="92013" y1="21583" x2="92812" y2="17026"/>
                        <a14:foregroundMark x1="68530" y1="7914" x2="68530" y2="7914"/>
                        <a14:backgroundMark x1="22843" y1="71942" x2="22843" y2="71942"/>
                        <a14:backgroundMark x1="23802" y1="76259" x2="24760" y2="67866"/>
                        <a14:backgroundMark x1="17572" y1="84892" x2="17252" y2="80336"/>
                        <a14:backgroundMark x1="44569" y1="77938" x2="42812" y2="61151"/>
                        <a14:backgroundMark x1="58626" y1="76019" x2="61981" y2="63070"/>
                        <a14:backgroundMark x1="51597" y1="86571" x2="51917" y2="77458"/>
                        <a14:backgroundMark x1="82268" y1="77938" x2="79553" y2="67146"/>
                        <a14:backgroundMark x1="91214" y1="81775" x2="91374" y2="76259"/>
                        <a14:backgroundMark x1="85623" y1="84412" x2="85623" y2="84412"/>
                        <a14:backgroundMark x1="78115" y1="53957" x2="78754" y2="47722"/>
                        <a14:backgroundMark x1="87700" y1="52518" x2="89936" y2="48201"/>
                        <a14:backgroundMark x1="23323" y1="82974" x2="23323" y2="82974"/>
                        <a14:backgroundMark x1="85623" y1="85132" x2="85623" y2="82014"/>
                        <a14:backgroundMark x1="71246" y1="13909" x2="71246" y2="13909"/>
                        <a14:backgroundMark x1="69010" y1="11511" x2="69010" y2="115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871" y="4538932"/>
            <a:ext cx="2004257" cy="133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roblem accounting college transfer business administration goal clipart -  Problem, Accounting, College Transfer, transparent clip art">
            <a:extLst>
              <a:ext uri="{FF2B5EF4-FFF2-40B4-BE49-F238E27FC236}">
                <a16:creationId xmlns:a16="http://schemas.microsoft.com/office/drawing/2014/main" id="{5DBF4D89-942E-49AA-9F43-89EDCC1E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788" b="90000" l="10000" r="90000">
                        <a14:foregroundMark x1="44556" y1="11667" x2="50889" y2="10909"/>
                        <a14:foregroundMark x1="51778" y1="8788" x2="55333" y2="12576"/>
                        <a14:foregroundMark x1="66778" y1="29394" x2="66778" y2="29394"/>
                        <a14:foregroundMark x1="67000" y1="29394" x2="70111" y2="26818"/>
                        <a14:foregroundMark x1="70111" y1="25303" x2="69556" y2="19848"/>
                        <a14:foregroundMark x1="49333" y1="10455" x2="44222" y2="10455"/>
                        <a14:foregroundMark x1="42333" y1="14848" x2="47222" y2="9242"/>
                        <a14:foregroundMark x1="47222" y1="9242" x2="47444" y2="9242"/>
                        <a14:foregroundMark x1="55556" y1="12576" x2="56778" y2="20152"/>
                        <a14:foregroundMark x1="41889" y1="21364" x2="43889" y2="13485"/>
                        <a14:foregroundMark x1="43889" y1="13485" x2="43889" y2="13485"/>
                        <a14:foregroundMark x1="79111" y1="60000" x2="81111" y2="62727"/>
                        <a14:foregroundMark x1="80333" y1="52121" x2="82111" y2="52121"/>
                        <a14:foregroundMark x1="78889" y1="46818" x2="82333" y2="44394"/>
                        <a14:foregroundMark x1="80111" y1="53485" x2="83000" y2="53636"/>
                        <a14:foregroundMark x1="79556" y1="52576" x2="79556" y2="52576"/>
                        <a14:foregroundMark x1="82111" y1="52727" x2="82111" y2="52727"/>
                        <a14:foregroundMark x1="82111" y1="52879" x2="82111" y2="52879"/>
                        <a14:foregroundMark x1="57222" y1="24394" x2="57111" y2="20303"/>
                        <a14:foregroundMark x1="64333" y1="35606" x2="64333" y2="35606"/>
                        <a14:foregroundMark x1="64778" y1="35606" x2="65222" y2="35303"/>
                        <a14:foregroundMark x1="65222" y1="34848" x2="65222" y2="34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260" y="1702529"/>
            <a:ext cx="1996603" cy="146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ail Vector Clipart Illustrations. 26,145 Fail clip art vector EPS drawings  available to search from thousands of royalty free illustrators.">
            <a:extLst>
              <a:ext uri="{FF2B5EF4-FFF2-40B4-BE49-F238E27FC236}">
                <a16:creationId xmlns:a16="http://schemas.microsoft.com/office/drawing/2014/main" id="{59965100-E478-4A5D-8D7C-A5603CBB4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294" y="3168891"/>
            <a:ext cx="1636760" cy="158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B19DCC-BB98-4518-AE51-3296213A0EA5}"/>
              </a:ext>
            </a:extLst>
          </p:cNvPr>
          <p:cNvSpPr txBox="1"/>
          <p:nvPr/>
        </p:nvSpPr>
        <p:spPr>
          <a:xfrm>
            <a:off x="725595" y="3159047"/>
            <a:ext cx="113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eorgia" panose="02040502050405020303" pitchFamily="18" charset="0"/>
              </a:rPr>
              <a:t>Idea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09F607-A3F3-4315-8E70-5532DDB6E389}"/>
              </a:ext>
            </a:extLst>
          </p:cNvPr>
          <p:cNvSpPr txBox="1"/>
          <p:nvPr/>
        </p:nvSpPr>
        <p:spPr>
          <a:xfrm>
            <a:off x="566119" y="5751390"/>
            <a:ext cx="1456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eorgia" panose="02040502050405020303" pitchFamily="18" charset="0"/>
              </a:rPr>
              <a:t>Plan &amp; strategy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3C45A6-105C-4D84-9DC5-93841FE2AD89}"/>
              </a:ext>
            </a:extLst>
          </p:cNvPr>
          <p:cNvSpPr txBox="1"/>
          <p:nvPr/>
        </p:nvSpPr>
        <p:spPr>
          <a:xfrm>
            <a:off x="725596" y="3166704"/>
            <a:ext cx="113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eorgia" panose="02040502050405020303" pitchFamily="18" charset="0"/>
              </a:rPr>
              <a:t>Idea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9B69D0-6FA7-493F-940D-AB62DA246DC9}"/>
              </a:ext>
            </a:extLst>
          </p:cNvPr>
          <p:cNvSpPr txBox="1"/>
          <p:nvPr/>
        </p:nvSpPr>
        <p:spPr>
          <a:xfrm>
            <a:off x="3957241" y="3166704"/>
            <a:ext cx="1409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eorgia" panose="02040502050405020303" pitchFamily="18" charset="0"/>
              </a:rPr>
              <a:t>Problem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AE7363-29B4-4E1C-85E9-2801B03532E8}"/>
              </a:ext>
            </a:extLst>
          </p:cNvPr>
          <p:cNvSpPr txBox="1"/>
          <p:nvPr/>
        </p:nvSpPr>
        <p:spPr>
          <a:xfrm>
            <a:off x="4003421" y="5834103"/>
            <a:ext cx="113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eorgia" panose="02040502050405020303" pitchFamily="18" charset="0"/>
              </a:rPr>
              <a:t>Action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2625EB-4920-400C-8A09-991A9B2435D4}"/>
              </a:ext>
            </a:extLst>
          </p:cNvPr>
          <p:cNvSpPr txBox="1"/>
          <p:nvPr/>
        </p:nvSpPr>
        <p:spPr>
          <a:xfrm>
            <a:off x="7102603" y="4755399"/>
            <a:ext cx="1450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eorgia" panose="02040502050405020303" pitchFamily="18" charset="0"/>
              </a:rPr>
              <a:t>Fail and quit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2B53932-12D9-4AF7-92F4-E9EF4C941041}"/>
              </a:ext>
            </a:extLst>
          </p:cNvPr>
          <p:cNvSpPr/>
          <p:nvPr/>
        </p:nvSpPr>
        <p:spPr>
          <a:xfrm rot="5400000">
            <a:off x="953117" y="3836039"/>
            <a:ext cx="604984" cy="48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B64C326-FF69-49B7-BAD9-78885D6433F1}"/>
              </a:ext>
            </a:extLst>
          </p:cNvPr>
          <p:cNvSpPr/>
          <p:nvPr/>
        </p:nvSpPr>
        <p:spPr>
          <a:xfrm rot="1510632">
            <a:off x="5612501" y="2869278"/>
            <a:ext cx="975006" cy="434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8B72C6A-9131-4A1B-8E1D-E2D0BC14B47A}"/>
              </a:ext>
            </a:extLst>
          </p:cNvPr>
          <p:cNvSpPr/>
          <p:nvPr/>
        </p:nvSpPr>
        <p:spPr>
          <a:xfrm rot="16200000">
            <a:off x="4218151" y="3902918"/>
            <a:ext cx="707697" cy="484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2AF481B-3482-4850-B8A3-E1855B095784}"/>
              </a:ext>
            </a:extLst>
          </p:cNvPr>
          <p:cNvSpPr/>
          <p:nvPr/>
        </p:nvSpPr>
        <p:spPr>
          <a:xfrm>
            <a:off x="2662949" y="5203848"/>
            <a:ext cx="576976" cy="416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5E0CD5-7C94-4DA5-B617-EA3410F196A9}"/>
              </a:ext>
            </a:extLst>
          </p:cNvPr>
          <p:cNvCxnSpPr>
            <a:cxnSpLocks/>
          </p:cNvCxnSpPr>
          <p:nvPr/>
        </p:nvCxnSpPr>
        <p:spPr>
          <a:xfrm>
            <a:off x="838641" y="917284"/>
            <a:ext cx="751103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3F42235-AF7C-43FE-A0B3-2B162FECE6F7}"/>
              </a:ext>
            </a:extLst>
          </p:cNvPr>
          <p:cNvSpPr txBox="1"/>
          <p:nvPr/>
        </p:nvSpPr>
        <p:spPr>
          <a:xfrm>
            <a:off x="8100291" y="6363855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alpha val="7000"/>
                  </a:schemeClr>
                </a:solidFill>
              </a:rPr>
              <a:t>@</a:t>
            </a:r>
            <a:endParaRPr lang="en-IN" dirty="0">
              <a:solidFill>
                <a:schemeClr val="tx1">
                  <a:alpha val="7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695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26986E-DFDC-4A0E-AEE6-C84E6576D59E}"/>
              </a:ext>
            </a:extLst>
          </p:cNvPr>
          <p:cNvSpPr txBox="1"/>
          <p:nvPr/>
        </p:nvSpPr>
        <p:spPr>
          <a:xfrm>
            <a:off x="498764" y="332509"/>
            <a:ext cx="8442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Georgia" panose="02040502050405020303" pitchFamily="18" charset="0"/>
              </a:rPr>
              <a:t>Become Entrepreneur Not A Wantrepreneur</a:t>
            </a:r>
            <a:endParaRPr lang="en-IN" sz="3200" dirty="0">
              <a:solidFill>
                <a:srgbClr val="FFFF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7AE49-7D7B-4AC0-9D77-C6AD625FBBE5}"/>
              </a:ext>
            </a:extLst>
          </p:cNvPr>
          <p:cNvSpPr txBox="1"/>
          <p:nvPr/>
        </p:nvSpPr>
        <p:spPr>
          <a:xfrm>
            <a:off x="498764" y="1099519"/>
            <a:ext cx="3296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  <a:latin typeface="Georgia" panose="02040502050405020303" pitchFamily="18" charset="0"/>
              </a:rPr>
              <a:t>Entrepreneur</a:t>
            </a:r>
          </a:p>
        </p:txBody>
      </p:sp>
      <p:pic>
        <p:nvPicPr>
          <p:cNvPr id="6" name="Picture 2" descr="Creative Mind Light Bulb, Light Bulb, Brain, Idea PNG Transparent Clipart  Image and PSD File for Free Download | Mind map, Mind map free, Creative  mind map">
            <a:extLst>
              <a:ext uri="{FF2B5EF4-FFF2-40B4-BE49-F238E27FC236}">
                <a16:creationId xmlns:a16="http://schemas.microsoft.com/office/drawing/2014/main" id="{50254A86-6CD3-4DC9-B636-5E62E98E2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59" t="12596" r="20462" b="13447"/>
          <a:stretch/>
        </p:blipFill>
        <p:spPr bwMode="auto">
          <a:xfrm>
            <a:off x="619926" y="1821590"/>
            <a:ext cx="627532" cy="85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lan Concept Idea Business Planning Strategy Stock Vector (Royalty Free)  1150342088 | Shutterstock">
            <a:extLst>
              <a:ext uri="{FF2B5EF4-FFF2-40B4-BE49-F238E27FC236}">
                <a16:creationId xmlns:a16="http://schemas.microsoft.com/office/drawing/2014/main" id="{CA61B1DD-D6E5-420D-824D-2EBA2D92D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589" y1="65000" x2="54978" y2="26786"/>
                        <a14:foregroundMark x1="43939" y1="36429" x2="50866" y2="17857"/>
                        <a14:foregroundMark x1="59091" y1="36429" x2="55844" y2="25000"/>
                        <a14:foregroundMark x1="79437" y1="26429" x2="79437" y2="26429"/>
                        <a14:foregroundMark x1="79437" y1="32857" x2="79437" y2="32857"/>
                        <a14:foregroundMark x1="78355" y1="34643" x2="78355" y2="34643"/>
                        <a14:foregroundMark x1="79870" y1="34643" x2="79870" y2="34643"/>
                        <a14:foregroundMark x1="23810" y1="33929" x2="23810" y2="33929"/>
                        <a14:foregroundMark x1="38312" y1="80357" x2="38312" y2="80357"/>
                        <a14:foregroundMark x1="58658" y1="75357" x2="58658" y2="75357"/>
                        <a14:foregroundMark x1="58874" y1="78929" x2="58874" y2="78929"/>
                        <a14:foregroundMark x1="58225" y1="79286" x2="58225" y2="79286"/>
                        <a14:foregroundMark x1="66017" y1="77500" x2="66017" y2="77500"/>
                        <a14:foregroundMark x1="64069" y1="77143" x2="64069" y2="77143"/>
                        <a14:foregroundMark x1="66234" y1="78929" x2="66234" y2="78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1" y="3594953"/>
            <a:ext cx="1765822" cy="107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Free Vector | Hand drawn business strategy with arrow">
            <a:extLst>
              <a:ext uri="{FF2B5EF4-FFF2-40B4-BE49-F238E27FC236}">
                <a16:creationId xmlns:a16="http://schemas.microsoft.com/office/drawing/2014/main" id="{C50E553C-CE07-4505-9A27-C3D30D67D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14" b="91607" l="9585" r="92812">
                        <a14:foregroundMark x1="17252" y1="67626" x2="18690" y2="55875"/>
                        <a14:foregroundMark x1="20128" y1="49400" x2="20128" y2="49400"/>
                        <a14:foregroundMark x1="18051" y1="55156" x2="19489" y2="48681"/>
                        <a14:foregroundMark x1="49521" y1="65707" x2="53355" y2="55635"/>
                        <a14:foregroundMark x1="50958" y1="65228" x2="55911" y2="65228"/>
                        <a14:foregroundMark x1="87061" y1="67866" x2="82268" y2="55875"/>
                        <a14:foregroundMark x1="82268" y1="55875" x2="82268" y2="55875"/>
                        <a14:foregroundMark x1="92652" y1="51079" x2="92652" y2="51079"/>
                        <a14:foregroundMark x1="73962" y1="90168" x2="63738" y2="91367"/>
                        <a14:foregroundMark x1="29393" y1="91607" x2="36422" y2="90408"/>
                        <a14:foregroundMark x1="14537" y1="23261" x2="14537" y2="23261"/>
                        <a14:foregroundMark x1="14537" y1="23261" x2="14537" y2="23261"/>
                        <a14:foregroundMark x1="14217" y1="26139" x2="14217" y2="26139"/>
                        <a14:foregroundMark x1="14217" y1="26139" x2="14217" y2="26139"/>
                        <a14:foregroundMark x1="14217" y1="26139" x2="14217" y2="26139"/>
                        <a14:foregroundMark x1="14217" y1="26139" x2="14217" y2="26139"/>
                        <a14:foregroundMark x1="14217" y1="26139" x2="14217" y2="23261"/>
                        <a14:foregroundMark x1="27476" y1="33094" x2="27476" y2="33094"/>
                        <a14:foregroundMark x1="16454" y1="27578" x2="27476" y2="33573"/>
                        <a14:foregroundMark x1="27476" y1="34532" x2="29233" y2="38849"/>
                        <a14:foregroundMark x1="30990" y1="33573" x2="39936" y2="20624"/>
                        <a14:foregroundMark x1="40256" y1="18465" x2="40575" y2="18465"/>
                        <a14:foregroundMark x1="40575" y1="18465" x2="40575" y2="18465"/>
                        <a14:foregroundMark x1="43450" y1="20624" x2="51597" y2="33573"/>
                        <a14:foregroundMark x1="70563" y1="13909" x2="71246" y2="13189"/>
                        <a14:foregroundMark x1="53035" y1="32374" x2="70563" y2="13909"/>
                        <a14:foregroundMark x1="68051" y1="10072" x2="71885" y2="10552"/>
                        <a14:foregroundMark x1="87220" y1="18465" x2="87220" y2="18465"/>
                        <a14:foregroundMark x1="86901" y1="10552" x2="86901" y2="10552"/>
                        <a14:foregroundMark x1="92013" y1="21583" x2="92812" y2="17026"/>
                        <a14:foregroundMark x1="68530" y1="7914" x2="68530" y2="7914"/>
                        <a14:backgroundMark x1="22843" y1="71942" x2="22843" y2="71942"/>
                        <a14:backgroundMark x1="23802" y1="76259" x2="24760" y2="67866"/>
                        <a14:backgroundMark x1="17572" y1="84892" x2="17252" y2="80336"/>
                        <a14:backgroundMark x1="44569" y1="77938" x2="42812" y2="61151"/>
                        <a14:backgroundMark x1="58626" y1="76019" x2="61981" y2="63070"/>
                        <a14:backgroundMark x1="51597" y1="86571" x2="51917" y2="77458"/>
                        <a14:backgroundMark x1="82268" y1="77938" x2="79553" y2="67146"/>
                        <a14:backgroundMark x1="91214" y1="81775" x2="91374" y2="76259"/>
                        <a14:backgroundMark x1="85623" y1="84412" x2="85623" y2="84412"/>
                        <a14:backgroundMark x1="78115" y1="53957" x2="78754" y2="47722"/>
                        <a14:backgroundMark x1="87700" y1="52518" x2="89936" y2="48201"/>
                        <a14:backgroundMark x1="23323" y1="82974" x2="23323" y2="82974"/>
                        <a14:backgroundMark x1="85623" y1="85132" x2="85623" y2="82014"/>
                        <a14:backgroundMark x1="71246" y1="13909" x2="71246" y2="13909"/>
                        <a14:backgroundMark x1="69010" y1="11511" x2="69010" y2="115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52" y="5605338"/>
            <a:ext cx="1358466" cy="90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problem accounting college transfer business administration goal clipart -  Problem, Accounting, College Transfer, transparent clip art">
            <a:extLst>
              <a:ext uri="{FF2B5EF4-FFF2-40B4-BE49-F238E27FC236}">
                <a16:creationId xmlns:a16="http://schemas.microsoft.com/office/drawing/2014/main" id="{BC2EE104-EB2B-4BAB-9951-925866E15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788" b="90000" l="10000" r="90000">
                        <a14:foregroundMark x1="44556" y1="11667" x2="50889" y2="10909"/>
                        <a14:foregroundMark x1="51778" y1="8788" x2="55333" y2="12576"/>
                        <a14:foregroundMark x1="66778" y1="29394" x2="66778" y2="29394"/>
                        <a14:foregroundMark x1="67000" y1="29394" x2="70111" y2="26818"/>
                        <a14:foregroundMark x1="70111" y1="25303" x2="69556" y2="19848"/>
                        <a14:foregroundMark x1="49333" y1="10455" x2="44222" y2="10455"/>
                        <a14:foregroundMark x1="42333" y1="14848" x2="47222" y2="9242"/>
                        <a14:foregroundMark x1="47222" y1="9242" x2="47444" y2="9242"/>
                        <a14:foregroundMark x1="55556" y1="12576" x2="56778" y2="20152"/>
                        <a14:foregroundMark x1="41889" y1="21364" x2="43889" y2="13485"/>
                        <a14:foregroundMark x1="43889" y1="13485" x2="43889" y2="13485"/>
                        <a14:foregroundMark x1="79111" y1="60000" x2="81111" y2="62727"/>
                        <a14:foregroundMark x1="80333" y1="52121" x2="82111" y2="52121"/>
                        <a14:foregroundMark x1="78889" y1="46818" x2="82333" y2="44394"/>
                        <a14:foregroundMark x1="80111" y1="53485" x2="83000" y2="53636"/>
                        <a14:foregroundMark x1="79556" y1="52576" x2="79556" y2="52576"/>
                        <a14:foregroundMark x1="82111" y1="52727" x2="82111" y2="52727"/>
                        <a14:foregroundMark x1="82111" y1="52879" x2="82111" y2="52879"/>
                        <a14:foregroundMark x1="57222" y1="24394" x2="57111" y2="20303"/>
                        <a14:foregroundMark x1="64333" y1="35606" x2="64333" y2="35606"/>
                        <a14:foregroundMark x1="64778" y1="35606" x2="65222" y2="35303"/>
                        <a14:foregroundMark x1="65222" y1="34848" x2="65222" y2="34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566" y="5368683"/>
            <a:ext cx="1556694" cy="11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Fail Vector Clipart Illustrations. 26,145 Fail clip art vector EPS drawings  available to search from thousands of royalty free illustrators.">
            <a:extLst>
              <a:ext uri="{FF2B5EF4-FFF2-40B4-BE49-F238E27FC236}">
                <a16:creationId xmlns:a16="http://schemas.microsoft.com/office/drawing/2014/main" id="{B799ACF7-7D09-44A3-927E-C91223E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612" y="1801116"/>
            <a:ext cx="1104093" cy="107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68,598 Intelligence Solution Stock Vector Illustration and Royalty Free  Intelligence Solution Clipart">
            <a:extLst>
              <a:ext uri="{FF2B5EF4-FFF2-40B4-BE49-F238E27FC236}">
                <a16:creationId xmlns:a16="http://schemas.microsoft.com/office/drawing/2014/main" id="{4B34CBBE-1103-4D7A-B738-A48EF5393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333" b="91111" l="10000" r="90000">
                        <a14:foregroundMark x1="49333" y1="91333" x2="50444" y2="87556"/>
                        <a14:foregroundMark x1="50889" y1="68444" x2="50667" y2="56222"/>
                        <a14:foregroundMark x1="67778" y1="49111" x2="67778" y2="49111"/>
                        <a14:foregroundMark x1="70889" y1="40000" x2="70889" y2="40000"/>
                        <a14:foregroundMark x1="73556" y1="32000" x2="73556" y2="32000"/>
                        <a14:foregroundMark x1="70000" y1="24000" x2="70000" y2="24000"/>
                        <a14:foregroundMark x1="65333" y1="17111" x2="65333" y2="17111"/>
                        <a14:foregroundMark x1="58000" y1="11556" x2="58000" y2="11556"/>
                        <a14:foregroundMark x1="49556" y1="9333" x2="49556" y2="9333"/>
                        <a14:foregroundMark x1="40889" y1="11778" x2="40889" y2="11778"/>
                        <a14:foregroundMark x1="33778" y1="16222" x2="33778" y2="16222"/>
                        <a14:foregroundMark x1="29778" y1="23778" x2="29778" y2="23778"/>
                        <a14:foregroundMark x1="27111" y1="32222" x2="27111" y2="32222"/>
                        <a14:foregroundMark x1="29778" y1="41111" x2="29778" y2="41111"/>
                        <a14:foregroundMark x1="35111" y1="47333" x2="35111" y2="4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317" y="3474280"/>
            <a:ext cx="1070195" cy="107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3d man text try again stock illustration. Illustration of male - 49570394">
            <a:extLst>
              <a:ext uri="{FF2B5EF4-FFF2-40B4-BE49-F238E27FC236}">
                <a16:creationId xmlns:a16="http://schemas.microsoft.com/office/drawing/2014/main" id="{5FB90FBA-77BD-4ECF-871D-0BBCCA4F7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17750" y1="54286" x2="15250" y2="42321"/>
                        <a14:foregroundMark x1="15250" y1="42321" x2="15250" y2="42143"/>
                        <a14:foregroundMark x1="14125" y1="38750" x2="14125" y2="35000"/>
                        <a14:foregroundMark x1="15000" y1="32321" x2="15000" y2="32321"/>
                        <a14:foregroundMark x1="11250" y1="35357" x2="11250" y2="35357"/>
                        <a14:foregroundMark x1="37750" y1="40357" x2="36125" y2="29821"/>
                        <a14:foregroundMark x1="49375" y1="23214" x2="54750" y2="33036"/>
                        <a14:foregroundMark x1="54750" y1="33036" x2="54750" y2="33036"/>
                        <a14:foregroundMark x1="39250" y1="68214" x2="37250" y2="57143"/>
                        <a14:foregroundMark x1="73625" y1="70179" x2="71750" y2="59107"/>
                        <a14:foregroundMark x1="80625" y1="66607" x2="79625" y2="58036"/>
                        <a14:foregroundMark x1="13500" y1="71071" x2="13500" y2="71071"/>
                        <a14:foregroundMark x1="12500" y1="71429" x2="12500" y2="71429"/>
                        <a14:foregroundMark x1="11875" y1="73214" x2="11875" y2="73214"/>
                        <a14:foregroundMark x1="11875" y1="74821" x2="11875" y2="74821"/>
                        <a14:foregroundMark x1="10750" y1="76071" x2="12375" y2="76071"/>
                        <a14:foregroundMark x1="12875" y1="76071" x2="14375" y2="76071"/>
                        <a14:foregroundMark x1="15750" y1="75893" x2="15750" y2="75893"/>
                        <a14:foregroundMark x1="15625" y1="76071" x2="13625" y2="75536"/>
                        <a14:foregroundMark x1="20000" y1="45714" x2="27125" y2="43036"/>
                        <a14:foregroundMark x1="27125" y1="43036" x2="27125" y2="43036"/>
                        <a14:foregroundMark x1="13125" y1="32679" x2="13125" y2="32679"/>
                        <a14:foregroundMark x1="13125" y1="32500" x2="13125" y2="32500"/>
                        <a14:foregroundMark x1="13125" y1="32500" x2="13125" y2="32500"/>
                        <a14:foregroundMark x1="13000" y1="32143" x2="13000" y2="32143"/>
                        <a14:foregroundMark x1="13000" y1="32143" x2="13000" y2="32143"/>
                        <a14:foregroundMark x1="12250" y1="33750" x2="12250" y2="3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313" y="1655576"/>
            <a:ext cx="1639453" cy="11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Fail Vector Clipart Illustrations. 26,145 Fail clip art vector EPS drawings  available to search from thousands of royalty free illustrators.">
            <a:extLst>
              <a:ext uri="{FF2B5EF4-FFF2-40B4-BE49-F238E27FC236}">
                <a16:creationId xmlns:a16="http://schemas.microsoft.com/office/drawing/2014/main" id="{FC6F56F4-A136-436E-A898-32A4F0E97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55" y="3420559"/>
            <a:ext cx="1104093" cy="107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3d man text try again stock illustration. Illustration of male - 49570394">
            <a:extLst>
              <a:ext uri="{FF2B5EF4-FFF2-40B4-BE49-F238E27FC236}">
                <a16:creationId xmlns:a16="http://schemas.microsoft.com/office/drawing/2014/main" id="{CB3A954F-E004-41D7-9354-FFA1AB3FF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17750" y1="54286" x2="15250" y2="42321"/>
                        <a14:foregroundMark x1="15250" y1="42321" x2="15250" y2="42143"/>
                        <a14:foregroundMark x1="14125" y1="38750" x2="14125" y2="35000"/>
                        <a14:foregroundMark x1="15000" y1="32321" x2="15000" y2="32321"/>
                        <a14:foregroundMark x1="11250" y1="35357" x2="11250" y2="35357"/>
                        <a14:foregroundMark x1="37750" y1="40357" x2="36125" y2="29821"/>
                        <a14:foregroundMark x1="49375" y1="23214" x2="54750" y2="33036"/>
                        <a14:foregroundMark x1="54750" y1="33036" x2="54750" y2="33036"/>
                        <a14:foregroundMark x1="39250" y1="68214" x2="37250" y2="57143"/>
                        <a14:foregroundMark x1="73625" y1="70179" x2="71750" y2="59107"/>
                        <a14:foregroundMark x1="80625" y1="66607" x2="79625" y2="58036"/>
                        <a14:foregroundMark x1="13500" y1="71071" x2="13500" y2="71071"/>
                        <a14:foregroundMark x1="12500" y1="71429" x2="12500" y2="71429"/>
                        <a14:foregroundMark x1="11875" y1="73214" x2="11875" y2="73214"/>
                        <a14:foregroundMark x1="11875" y1="74821" x2="11875" y2="74821"/>
                        <a14:foregroundMark x1="10750" y1="76071" x2="12375" y2="76071"/>
                        <a14:foregroundMark x1="12875" y1="76071" x2="14375" y2="76071"/>
                        <a14:foregroundMark x1="15750" y1="75893" x2="15750" y2="75893"/>
                        <a14:foregroundMark x1="15625" y1="76071" x2="13625" y2="75536"/>
                        <a14:foregroundMark x1="20000" y1="45714" x2="27125" y2="43036"/>
                        <a14:foregroundMark x1="27125" y1="43036" x2="27125" y2="43036"/>
                        <a14:foregroundMark x1="13125" y1="32679" x2="13125" y2="32679"/>
                        <a14:foregroundMark x1="13125" y1="32500" x2="13125" y2="32500"/>
                        <a14:foregroundMark x1="13125" y1="32500" x2="13125" y2="32500"/>
                        <a14:foregroundMark x1="13000" y1="32143" x2="13000" y2="32143"/>
                        <a14:foregroundMark x1="13000" y1="32143" x2="13000" y2="32143"/>
                        <a14:foregroundMark x1="12250" y1="33750" x2="12250" y2="3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43" y="5362641"/>
            <a:ext cx="1639453" cy="11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Fail Vector Clipart Illustrations. 26,145 Fail clip art vector EPS drawings  available to search from thousands of royalty free illustrators.">
            <a:extLst>
              <a:ext uri="{FF2B5EF4-FFF2-40B4-BE49-F238E27FC236}">
                <a16:creationId xmlns:a16="http://schemas.microsoft.com/office/drawing/2014/main" id="{95365831-F968-484B-92FD-632A4F19B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115" y="5455296"/>
            <a:ext cx="1104093" cy="107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ansparent Success Clipart Free - Success Rocket Png, Png Download ,  Transparent Png Image - PNGitem">
            <a:extLst>
              <a:ext uri="{FF2B5EF4-FFF2-40B4-BE49-F238E27FC236}">
                <a16:creationId xmlns:a16="http://schemas.microsoft.com/office/drawing/2014/main" id="{6072B8A3-6F81-4CB5-8792-5F087D290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945" b="91436" l="10000" r="90000">
                        <a14:foregroundMark x1="45349" y1="30110" x2="45349" y2="19061"/>
                        <a14:foregroundMark x1="45581" y1="39088" x2="45581" y2="39088"/>
                        <a14:foregroundMark x1="16744" y1="91436" x2="28721" y2="83840"/>
                        <a14:foregroundMark x1="57093" y1="17127" x2="57093" y2="17127"/>
                        <a14:foregroundMark x1="58023" y1="14503" x2="58023" y2="14503"/>
                        <a14:foregroundMark x1="58140" y1="14365" x2="58140" y2="14365"/>
                        <a14:foregroundMark x1="46744" y1="21685" x2="46744" y2="21685"/>
                        <a14:backgroundMark x1="43256" y1="34116" x2="43256" y2="341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29" t="10112" r="18411"/>
          <a:stretch/>
        </p:blipFill>
        <p:spPr bwMode="auto">
          <a:xfrm>
            <a:off x="6281484" y="1801116"/>
            <a:ext cx="2409327" cy="249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34C3DA-9129-4E74-9406-0DAA4E58BABD}"/>
              </a:ext>
            </a:extLst>
          </p:cNvPr>
          <p:cNvSpPr/>
          <p:nvPr/>
        </p:nvSpPr>
        <p:spPr>
          <a:xfrm rot="5400000">
            <a:off x="692321" y="3123394"/>
            <a:ext cx="523395" cy="149144"/>
          </a:xfrm>
          <a:prstGeom prst="rightArrow">
            <a:avLst>
              <a:gd name="adj1" fmla="val 50000"/>
              <a:gd name="adj2" fmla="val 91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40D609F-C5C2-4F1C-856F-6D4DFC35E676}"/>
              </a:ext>
            </a:extLst>
          </p:cNvPr>
          <p:cNvSpPr/>
          <p:nvPr/>
        </p:nvSpPr>
        <p:spPr>
          <a:xfrm rot="5400000">
            <a:off x="671992" y="4990447"/>
            <a:ext cx="523395" cy="189802"/>
          </a:xfrm>
          <a:prstGeom prst="rightArrow">
            <a:avLst>
              <a:gd name="adj1" fmla="val 50000"/>
              <a:gd name="adj2" fmla="val 91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E712599-2EB3-4BBA-9C5C-2FD9A9250607}"/>
              </a:ext>
            </a:extLst>
          </p:cNvPr>
          <p:cNvSpPr/>
          <p:nvPr/>
        </p:nvSpPr>
        <p:spPr>
          <a:xfrm rot="5400000">
            <a:off x="4914777" y="3101437"/>
            <a:ext cx="523395" cy="149147"/>
          </a:xfrm>
          <a:prstGeom prst="rightArrow">
            <a:avLst>
              <a:gd name="adj1" fmla="val 50000"/>
              <a:gd name="adj2" fmla="val 91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AD6BB90-E51B-42BB-A6CF-858D9E41FBCB}"/>
              </a:ext>
            </a:extLst>
          </p:cNvPr>
          <p:cNvSpPr/>
          <p:nvPr/>
        </p:nvSpPr>
        <p:spPr>
          <a:xfrm rot="5400000">
            <a:off x="4917948" y="4912802"/>
            <a:ext cx="523395" cy="155491"/>
          </a:xfrm>
          <a:prstGeom prst="rightArrow">
            <a:avLst>
              <a:gd name="adj1" fmla="val 50000"/>
              <a:gd name="adj2" fmla="val 91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4760C99-852D-431E-846C-195F296E38EA}"/>
              </a:ext>
            </a:extLst>
          </p:cNvPr>
          <p:cNvSpPr/>
          <p:nvPr/>
        </p:nvSpPr>
        <p:spPr>
          <a:xfrm>
            <a:off x="2016727" y="6048224"/>
            <a:ext cx="523395" cy="199461"/>
          </a:xfrm>
          <a:prstGeom prst="rightArrow">
            <a:avLst>
              <a:gd name="adj1" fmla="val 50000"/>
              <a:gd name="adj2" fmla="val 91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4ED09D4-141E-4737-AE38-5BF54B5367AA}"/>
              </a:ext>
            </a:extLst>
          </p:cNvPr>
          <p:cNvSpPr/>
          <p:nvPr/>
        </p:nvSpPr>
        <p:spPr>
          <a:xfrm>
            <a:off x="3794918" y="2178650"/>
            <a:ext cx="523395" cy="185859"/>
          </a:xfrm>
          <a:prstGeom prst="rightArrow">
            <a:avLst>
              <a:gd name="adj1" fmla="val 50000"/>
              <a:gd name="adj2" fmla="val 91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66EB00E-A442-4A7D-8ACF-DB24338A0545}"/>
              </a:ext>
            </a:extLst>
          </p:cNvPr>
          <p:cNvSpPr/>
          <p:nvPr/>
        </p:nvSpPr>
        <p:spPr>
          <a:xfrm rot="16200000" flipV="1">
            <a:off x="2953910" y="3162864"/>
            <a:ext cx="523395" cy="196614"/>
          </a:xfrm>
          <a:prstGeom prst="rightArrow">
            <a:avLst>
              <a:gd name="adj1" fmla="val 50000"/>
              <a:gd name="adj2" fmla="val 91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A966EED-7442-4AA1-9522-E7D447A44C9C}"/>
              </a:ext>
            </a:extLst>
          </p:cNvPr>
          <p:cNvSpPr/>
          <p:nvPr/>
        </p:nvSpPr>
        <p:spPr>
          <a:xfrm rot="16200000">
            <a:off x="2989215" y="4895646"/>
            <a:ext cx="523395" cy="189801"/>
          </a:xfrm>
          <a:prstGeom prst="rightArrow">
            <a:avLst>
              <a:gd name="adj1" fmla="val 50000"/>
              <a:gd name="adj2" fmla="val 91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487209F-B702-456D-92BD-FA63BD212091}"/>
              </a:ext>
            </a:extLst>
          </p:cNvPr>
          <p:cNvSpPr/>
          <p:nvPr/>
        </p:nvSpPr>
        <p:spPr>
          <a:xfrm>
            <a:off x="6281484" y="5832831"/>
            <a:ext cx="523395" cy="215394"/>
          </a:xfrm>
          <a:prstGeom prst="rightArrow">
            <a:avLst>
              <a:gd name="adj1" fmla="val 50000"/>
              <a:gd name="adj2" fmla="val 91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FA93599-4C79-4A1C-982E-39D81D8E2914}"/>
              </a:ext>
            </a:extLst>
          </p:cNvPr>
          <p:cNvSpPr/>
          <p:nvPr/>
        </p:nvSpPr>
        <p:spPr>
          <a:xfrm rot="16200000">
            <a:off x="7392577" y="4831945"/>
            <a:ext cx="523395" cy="189801"/>
          </a:xfrm>
          <a:prstGeom prst="rightArrow">
            <a:avLst>
              <a:gd name="adj1" fmla="val 50000"/>
              <a:gd name="adj2" fmla="val 91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44C0DE-0692-40AC-9F1C-4E429C39BCEB}"/>
              </a:ext>
            </a:extLst>
          </p:cNvPr>
          <p:cNvSpPr txBox="1"/>
          <p:nvPr/>
        </p:nvSpPr>
        <p:spPr>
          <a:xfrm>
            <a:off x="419847" y="2557172"/>
            <a:ext cx="113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Idea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054AF8-1D38-4AEB-B991-31CB093E9E70}"/>
              </a:ext>
            </a:extLst>
          </p:cNvPr>
          <p:cNvSpPr txBox="1"/>
          <p:nvPr/>
        </p:nvSpPr>
        <p:spPr>
          <a:xfrm>
            <a:off x="-73693" y="4361022"/>
            <a:ext cx="229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Plan &amp; strategy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52E14A-6C0F-4829-8C14-B867E98B84F1}"/>
              </a:ext>
            </a:extLst>
          </p:cNvPr>
          <p:cNvSpPr txBox="1"/>
          <p:nvPr/>
        </p:nvSpPr>
        <p:spPr>
          <a:xfrm>
            <a:off x="-1234207" y="6463838"/>
            <a:ext cx="4618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Georgia" panose="02040502050405020303" pitchFamily="18" charset="0"/>
              </a:rPr>
              <a:t>Action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DF1390-F699-4AFF-814F-C5A3A255B4D9}"/>
              </a:ext>
            </a:extLst>
          </p:cNvPr>
          <p:cNvSpPr txBox="1"/>
          <p:nvPr/>
        </p:nvSpPr>
        <p:spPr>
          <a:xfrm>
            <a:off x="2863737" y="2650072"/>
            <a:ext cx="654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Fail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007412-FAA6-4172-B7A7-9231612CBCF5}"/>
              </a:ext>
            </a:extLst>
          </p:cNvPr>
          <p:cNvSpPr txBox="1"/>
          <p:nvPr/>
        </p:nvSpPr>
        <p:spPr>
          <a:xfrm>
            <a:off x="4849292" y="4361022"/>
            <a:ext cx="654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Fail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77154F-1931-4611-86A6-FA14A87F839A}"/>
              </a:ext>
            </a:extLst>
          </p:cNvPr>
          <p:cNvSpPr txBox="1"/>
          <p:nvPr/>
        </p:nvSpPr>
        <p:spPr>
          <a:xfrm>
            <a:off x="7327093" y="6440624"/>
            <a:ext cx="654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Fail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7B78B9-A781-43E9-8046-7255CAD66CB3}"/>
              </a:ext>
            </a:extLst>
          </p:cNvPr>
          <p:cNvSpPr txBox="1"/>
          <p:nvPr/>
        </p:nvSpPr>
        <p:spPr>
          <a:xfrm>
            <a:off x="2595358" y="6497720"/>
            <a:ext cx="1500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Georgia" panose="02040502050405020303" pitchFamily="18" charset="0"/>
              </a:rPr>
              <a:t>Problem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DC16602-7475-40EB-8555-F1E1118C0BC1}"/>
              </a:ext>
            </a:extLst>
          </p:cNvPr>
          <p:cNvCxnSpPr>
            <a:cxnSpLocks/>
          </p:cNvCxnSpPr>
          <p:nvPr/>
        </p:nvCxnSpPr>
        <p:spPr>
          <a:xfrm>
            <a:off x="838641" y="917284"/>
            <a:ext cx="751103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D509559-875A-4FDA-BF82-0B3218EDE6D0}"/>
              </a:ext>
            </a:extLst>
          </p:cNvPr>
          <p:cNvSpPr txBox="1"/>
          <p:nvPr/>
        </p:nvSpPr>
        <p:spPr>
          <a:xfrm>
            <a:off x="4590106" y="2565338"/>
            <a:ext cx="1555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Try again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3640D-AB57-4882-B3BF-F46962CC00AE}"/>
              </a:ext>
            </a:extLst>
          </p:cNvPr>
          <p:cNvSpPr txBox="1"/>
          <p:nvPr/>
        </p:nvSpPr>
        <p:spPr>
          <a:xfrm>
            <a:off x="4658330" y="6435988"/>
            <a:ext cx="1555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Try again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0A7506-E44D-49C4-BE17-552A37892880}"/>
              </a:ext>
            </a:extLst>
          </p:cNvPr>
          <p:cNvSpPr txBox="1"/>
          <p:nvPr/>
        </p:nvSpPr>
        <p:spPr>
          <a:xfrm>
            <a:off x="6669663" y="4299502"/>
            <a:ext cx="1969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Solve and scale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6FE270-6799-400E-BDDD-5654C74DB14D}"/>
              </a:ext>
            </a:extLst>
          </p:cNvPr>
          <p:cNvSpPr txBox="1"/>
          <p:nvPr/>
        </p:nvSpPr>
        <p:spPr>
          <a:xfrm>
            <a:off x="2736562" y="4385960"/>
            <a:ext cx="1555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Solve it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2F7201-F020-470C-9059-7451E3DB5C5A}"/>
              </a:ext>
            </a:extLst>
          </p:cNvPr>
          <p:cNvSpPr txBox="1"/>
          <p:nvPr/>
        </p:nvSpPr>
        <p:spPr>
          <a:xfrm>
            <a:off x="8100291" y="6363855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alpha val="7000"/>
                  </a:schemeClr>
                </a:solidFill>
              </a:rPr>
              <a:t>@</a:t>
            </a:r>
            <a:endParaRPr lang="en-IN" dirty="0">
              <a:solidFill>
                <a:schemeClr val="tx1">
                  <a:alpha val="7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177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393E97-8C05-48BC-86EB-D40B940F2841}"/>
              </a:ext>
            </a:extLst>
          </p:cNvPr>
          <p:cNvSpPr txBox="1"/>
          <p:nvPr/>
        </p:nvSpPr>
        <p:spPr>
          <a:xfrm>
            <a:off x="240145" y="175491"/>
            <a:ext cx="8626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Georgia" panose="02040502050405020303" pitchFamily="18" charset="0"/>
              </a:rPr>
              <a:t>Beginner Mistakes As An Entrepreneur</a:t>
            </a:r>
            <a:endParaRPr lang="en-IN" sz="3600" dirty="0">
              <a:solidFill>
                <a:srgbClr val="FFFF00"/>
              </a:solidFill>
              <a:latin typeface="Georgia" panose="02040502050405020303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2575E8-EE32-4455-B967-5A5370B61483}"/>
              </a:ext>
            </a:extLst>
          </p:cNvPr>
          <p:cNvCxnSpPr>
            <a:cxnSpLocks/>
          </p:cNvCxnSpPr>
          <p:nvPr/>
        </p:nvCxnSpPr>
        <p:spPr>
          <a:xfrm>
            <a:off x="469186" y="852415"/>
            <a:ext cx="751103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10BB274-3A70-4D8E-9E0F-D79F3E455F05}"/>
              </a:ext>
            </a:extLst>
          </p:cNvPr>
          <p:cNvSpPr txBox="1"/>
          <p:nvPr/>
        </p:nvSpPr>
        <p:spPr>
          <a:xfrm>
            <a:off x="469186" y="883009"/>
            <a:ext cx="712310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Mistake #1	No plan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Mistake #2	spending too much money first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Mistake #3 	Expecting fast results for no effort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Mistake #4	Hiring too soon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Mistake #5	Not surveying the potential clients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Mistake #6	copying others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Mistake #7	Not passionate about your idea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Mistake #8	Doing it along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Mistake #9	thinking busy is productive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solidFill>
                  <a:srgbClr val="92D050"/>
                </a:solidFill>
                <a:latin typeface="+mj-lt"/>
              </a:rPr>
              <a:t>Mistake #10   Not starting Today</a:t>
            </a:r>
            <a:endParaRPr lang="en-IN" sz="2000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82A37-5E84-4B7A-8AD8-2C08F825BA39}"/>
              </a:ext>
            </a:extLst>
          </p:cNvPr>
          <p:cNvSpPr txBox="1"/>
          <p:nvPr/>
        </p:nvSpPr>
        <p:spPr>
          <a:xfrm>
            <a:off x="8017164" y="6400799"/>
            <a:ext cx="11268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alpha val="1000"/>
                  </a:schemeClr>
                </a:solidFill>
              </a:rPr>
              <a:t>Harsh raj</a:t>
            </a:r>
            <a:endParaRPr lang="en-IN" dirty="0">
              <a:solidFill>
                <a:schemeClr val="tx1">
                  <a:alpha val="1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429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60F9F4-62D9-4F8C-B8EC-D424F40B2948}"/>
              </a:ext>
            </a:extLst>
          </p:cNvPr>
          <p:cNvSpPr txBox="1"/>
          <p:nvPr/>
        </p:nvSpPr>
        <p:spPr>
          <a:xfrm>
            <a:off x="395654" y="105508"/>
            <a:ext cx="80185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Georgia" panose="02040502050405020303" pitchFamily="18" charset="0"/>
              </a:rPr>
              <a:t>THE MIND OF AN ENTREPRENEUR</a:t>
            </a:r>
            <a:endParaRPr lang="en-IN" sz="4000" dirty="0">
              <a:latin typeface="Georgia" panose="02040502050405020303" pitchFamily="18" charset="0"/>
            </a:endParaRPr>
          </a:p>
        </p:txBody>
      </p:sp>
      <p:pic>
        <p:nvPicPr>
          <p:cNvPr id="8194" name="Picture 2" descr="Color Psychology - Color Personality Chart - Theory of Color Psychology">
            <a:extLst>
              <a:ext uri="{FF2B5EF4-FFF2-40B4-BE49-F238E27FC236}">
                <a16:creationId xmlns:a16="http://schemas.microsoft.com/office/drawing/2014/main" id="{4B7DFCFD-A1E0-480A-A593-E6E28DDF5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50" b="93500" l="10000" r="90000">
                        <a14:foregroundMark x1="52333" y1="93500" x2="52333" y2="93500"/>
                        <a14:foregroundMark x1="57000" y1="92000" x2="57000" y2="92000"/>
                        <a14:foregroundMark x1="59167" y1="75250" x2="62500" y2="27000"/>
                        <a14:foregroundMark x1="52167" y1="8750" x2="52167" y2="8750"/>
                        <a14:foregroundMark x1="55500" y1="8000" x2="55500" y2="8000"/>
                        <a14:foregroundMark x1="55667" y1="4750" x2="55667" y2="4750"/>
                        <a14:foregroundMark x1="53667" y1="41500" x2="58000" y2="25500"/>
                        <a14:foregroundMark x1="39333" y1="61250" x2="45333" y2="28500"/>
                        <a14:foregroundMark x1="65333" y1="73750" x2="72833" y2="56000"/>
                        <a14:foregroundMark x1="69000" y1="43000" x2="69167" y2="30750"/>
                        <a14:foregroundMark x1="59000" y1="25250" x2="54833" y2="15750"/>
                        <a14:foregroundMark x1="52167" y1="36500" x2="55333" y2="67500"/>
                        <a14:foregroundMark x1="65833" y1="13000" x2="65833" y2="13000"/>
                        <a14:foregroundMark x1="60833" y1="6500" x2="60833" y2="6500"/>
                        <a14:foregroundMark x1="66333" y1="6250" x2="66333" y2="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23" t="4292" r="24382" b="-1366"/>
          <a:stretch/>
        </p:blipFill>
        <p:spPr bwMode="auto">
          <a:xfrm>
            <a:off x="3353533" y="2681673"/>
            <a:ext cx="2562958" cy="330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3A40BFB1-E869-4D31-A943-B3327D1A3586}"/>
              </a:ext>
            </a:extLst>
          </p:cNvPr>
          <p:cNvCxnSpPr/>
          <p:nvPr/>
        </p:nvCxnSpPr>
        <p:spPr>
          <a:xfrm rot="5400000" flipH="1" flipV="1">
            <a:off x="4484077" y="2171700"/>
            <a:ext cx="465992" cy="290146"/>
          </a:xfrm>
          <a:prstGeom prst="curvedConnector3">
            <a:avLst>
              <a:gd name="adj1" fmla="val 44340"/>
            </a:avLst>
          </a:prstGeom>
          <a:ln w="412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218C4E50-8BB1-448C-9986-144BF7C3AE25}"/>
              </a:ext>
            </a:extLst>
          </p:cNvPr>
          <p:cNvCxnSpPr>
            <a:cxnSpLocks/>
          </p:cNvCxnSpPr>
          <p:nvPr/>
        </p:nvCxnSpPr>
        <p:spPr>
          <a:xfrm flipV="1">
            <a:off x="5802923" y="2945423"/>
            <a:ext cx="439615" cy="293077"/>
          </a:xfrm>
          <a:prstGeom prst="curvedConnector3">
            <a:avLst>
              <a:gd name="adj1" fmla="val 8000"/>
            </a:avLst>
          </a:prstGeom>
          <a:ln w="412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C23791C-DB55-4660-87D3-AD6A98229EE8}"/>
              </a:ext>
            </a:extLst>
          </p:cNvPr>
          <p:cNvCxnSpPr>
            <a:cxnSpLocks/>
          </p:cNvCxnSpPr>
          <p:nvPr/>
        </p:nvCxnSpPr>
        <p:spPr>
          <a:xfrm>
            <a:off x="6013937" y="4427833"/>
            <a:ext cx="426427" cy="157353"/>
          </a:xfrm>
          <a:prstGeom prst="curvedConnector3">
            <a:avLst>
              <a:gd name="adj1" fmla="val 50000"/>
            </a:avLst>
          </a:prstGeom>
          <a:ln w="412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8FEDA9A-BE2C-4B08-8243-5AB7FD08169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01762" y="5553804"/>
            <a:ext cx="451337" cy="304801"/>
          </a:xfrm>
          <a:prstGeom prst="curvedConnector3">
            <a:avLst>
              <a:gd name="adj1" fmla="val 50000"/>
            </a:avLst>
          </a:prstGeom>
          <a:ln w="412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D79D602-8FC8-42C2-B864-1FB1F57C4BB6}"/>
              </a:ext>
            </a:extLst>
          </p:cNvPr>
          <p:cNvCxnSpPr>
            <a:cxnSpLocks/>
          </p:cNvCxnSpPr>
          <p:nvPr/>
        </p:nvCxnSpPr>
        <p:spPr>
          <a:xfrm rot="10800000">
            <a:off x="2989386" y="2839916"/>
            <a:ext cx="477715" cy="345119"/>
          </a:xfrm>
          <a:prstGeom prst="curvedConnector3">
            <a:avLst>
              <a:gd name="adj1" fmla="val 15031"/>
            </a:avLst>
          </a:prstGeom>
          <a:ln w="412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EEE0FD90-1A7B-4899-BDBB-AD5CE6C4AAF4}"/>
              </a:ext>
            </a:extLst>
          </p:cNvPr>
          <p:cNvCxnSpPr>
            <a:cxnSpLocks/>
          </p:cNvCxnSpPr>
          <p:nvPr/>
        </p:nvCxnSpPr>
        <p:spPr>
          <a:xfrm rot="5400000">
            <a:off x="2858512" y="4350445"/>
            <a:ext cx="345272" cy="312128"/>
          </a:xfrm>
          <a:prstGeom prst="curvedConnector3">
            <a:avLst>
              <a:gd name="adj1" fmla="val 50000"/>
            </a:avLst>
          </a:prstGeom>
          <a:ln w="412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72DD044C-BD39-42EA-AE61-1A90B1BD8470}"/>
              </a:ext>
            </a:extLst>
          </p:cNvPr>
          <p:cNvCxnSpPr>
            <a:cxnSpLocks/>
          </p:cNvCxnSpPr>
          <p:nvPr/>
        </p:nvCxnSpPr>
        <p:spPr>
          <a:xfrm rot="5400000">
            <a:off x="3246850" y="5538494"/>
            <a:ext cx="440500" cy="324583"/>
          </a:xfrm>
          <a:prstGeom prst="curvedConnector3">
            <a:avLst>
              <a:gd name="adj1" fmla="val 50000"/>
            </a:avLst>
          </a:prstGeom>
          <a:ln w="412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2FAE6A-D585-4768-B6F0-45899CA87BC6}"/>
              </a:ext>
            </a:extLst>
          </p:cNvPr>
          <p:cNvSpPr txBox="1"/>
          <p:nvPr/>
        </p:nvSpPr>
        <p:spPr>
          <a:xfrm>
            <a:off x="4133849" y="1488100"/>
            <a:ext cx="1393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on a daily basis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F7B6D0-4E5C-41B3-BA56-0D9D4D815826}"/>
              </a:ext>
            </a:extLst>
          </p:cNvPr>
          <p:cNvSpPr txBox="1"/>
          <p:nvPr/>
        </p:nvSpPr>
        <p:spPr>
          <a:xfrm>
            <a:off x="6440364" y="2643572"/>
            <a:ext cx="2137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 yourself in challenging situations 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32D3DB-34EE-4550-9197-A27FE3F805A6}"/>
              </a:ext>
            </a:extLst>
          </p:cNvPr>
          <p:cNvSpPr txBox="1"/>
          <p:nvPr/>
        </p:nvSpPr>
        <p:spPr>
          <a:xfrm>
            <a:off x="6674824" y="4319862"/>
            <a:ext cx="1903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Approach problems from all sides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72CD55-16C2-4E75-990C-7D6980B132B2}"/>
              </a:ext>
            </a:extLst>
          </p:cNvPr>
          <p:cNvSpPr txBox="1"/>
          <p:nvPr/>
        </p:nvSpPr>
        <p:spPr>
          <a:xfrm>
            <a:off x="5386021" y="5904099"/>
            <a:ext cx="1393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Failure is a part of the process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1F1B09-B6D2-4A7C-90BE-BE205D129B92}"/>
              </a:ext>
            </a:extLst>
          </p:cNvPr>
          <p:cNvSpPr txBox="1"/>
          <p:nvPr/>
        </p:nvSpPr>
        <p:spPr>
          <a:xfrm>
            <a:off x="2316042" y="5983898"/>
            <a:ext cx="209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networking to build your business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0BC0F7-051C-42A0-ADB4-9B40C0E05E58}"/>
              </a:ext>
            </a:extLst>
          </p:cNvPr>
          <p:cNvSpPr txBox="1"/>
          <p:nvPr/>
        </p:nvSpPr>
        <p:spPr>
          <a:xfrm>
            <a:off x="1777878" y="4781527"/>
            <a:ext cx="157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be in motive; provide value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A09CD9-A3ED-4EC9-B570-5FA9B3223A4F}"/>
              </a:ext>
            </a:extLst>
          </p:cNvPr>
          <p:cNvSpPr txBox="1"/>
          <p:nvPr/>
        </p:nvSpPr>
        <p:spPr>
          <a:xfrm>
            <a:off x="1595804" y="2458905"/>
            <a:ext cx="1393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Revisit your vision on a daily basis</a:t>
            </a:r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482120-B53D-4432-A771-448FA70103A4}"/>
              </a:ext>
            </a:extLst>
          </p:cNvPr>
          <p:cNvCxnSpPr>
            <a:cxnSpLocks/>
          </p:cNvCxnSpPr>
          <p:nvPr/>
        </p:nvCxnSpPr>
        <p:spPr>
          <a:xfrm>
            <a:off x="589259" y="760052"/>
            <a:ext cx="751103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DF7488-3B64-4572-A5C9-403F3385748C}"/>
              </a:ext>
            </a:extLst>
          </p:cNvPr>
          <p:cNvCxnSpPr>
            <a:cxnSpLocks/>
          </p:cNvCxnSpPr>
          <p:nvPr/>
        </p:nvCxnSpPr>
        <p:spPr>
          <a:xfrm flipV="1">
            <a:off x="1487252" y="1362760"/>
            <a:ext cx="6139340" cy="1790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7F7966E-2A01-4F90-BB2F-D76990D7A85B}"/>
              </a:ext>
            </a:extLst>
          </p:cNvPr>
          <p:cNvSpPr txBox="1"/>
          <p:nvPr/>
        </p:nvSpPr>
        <p:spPr>
          <a:xfrm>
            <a:off x="8100291" y="6363855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alpha val="7000"/>
                  </a:schemeClr>
                </a:solidFill>
              </a:rPr>
              <a:t>@</a:t>
            </a:r>
            <a:endParaRPr lang="en-IN" dirty="0">
              <a:solidFill>
                <a:schemeClr val="tx1">
                  <a:alpha val="7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301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C6BCF7-5B82-4B7F-B228-9539A3662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800" y1="17346" x2="60100" y2="48485"/>
                        <a14:foregroundMark x1="60100" y1="48485" x2="71100" y2="65413"/>
                        <a14:foregroundMark x1="33400" y1="69383" x2="63100" y2="21839"/>
                        <a14:foregroundMark x1="42700" y1="61964" x2="59400" y2="62069"/>
                        <a14:foregroundMark x1="59400" y1="62069" x2="78000" y2="61755"/>
                        <a14:foregroundMark x1="78000" y1="61755" x2="79400" y2="61860"/>
                        <a14:foregroundMark x1="84800" y1="66771" x2="81693" y2="26185"/>
                        <a14:foregroundMark x1="72400" y1="23197" x2="50100" y2="15361"/>
                        <a14:foregroundMark x1="50100" y1="15361" x2="31900" y2="15256"/>
                        <a14:foregroundMark x1="31900" y1="15256" x2="30900" y2="15778"/>
                        <a14:foregroundMark x1="18600" y1="32184" x2="21200" y2="16719"/>
                        <a14:foregroundMark x1="21200" y1="16719" x2="22400" y2="14629"/>
                        <a14:foregroundMark x1="43800" y1="73563" x2="74900" y2="69592"/>
                        <a14:foregroundMark x1="74900" y1="69592" x2="75000" y2="69488"/>
                        <a14:backgroundMark x1="19700" y1="12226" x2="36500" y2="10136"/>
                        <a14:backgroundMark x1="36500" y1="10136" x2="37500" y2="10136"/>
                        <a14:backgroundMark x1="83300" y1="26959" x2="81600" y2="17555"/>
                        <a14:backgroundMark x1="81600" y1="17555" x2="82600" y2="12435"/>
                        <a14:backgroundMark x1="79400" y1="13166" x2="82100" y2="20481"/>
                        <a14:backgroundMark x1="82100" y1="20481" x2="82500" y2="261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28" y="0"/>
            <a:ext cx="716614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190A68-0381-4232-BCCD-EA8B3838DFE7}"/>
              </a:ext>
            </a:extLst>
          </p:cNvPr>
          <p:cNvSpPr txBox="1"/>
          <p:nvPr/>
        </p:nvSpPr>
        <p:spPr>
          <a:xfrm>
            <a:off x="8100291" y="6363855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alpha val="7000"/>
                  </a:schemeClr>
                </a:solidFill>
              </a:rPr>
              <a:t>@</a:t>
            </a:r>
            <a:endParaRPr lang="en-IN" dirty="0">
              <a:solidFill>
                <a:schemeClr val="tx1">
                  <a:alpha val="7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01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5B534D-8F30-4BE2-9155-E1E40456BC64}"/>
              </a:ext>
            </a:extLst>
          </p:cNvPr>
          <p:cNvSpPr txBox="1"/>
          <p:nvPr/>
        </p:nvSpPr>
        <p:spPr>
          <a:xfrm>
            <a:off x="742950" y="439615"/>
            <a:ext cx="76581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The World’s Largest Taxi Company Owns  No Vehicles</a:t>
            </a:r>
            <a:endParaRPr lang="en-IN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D782B-3DBC-41AE-8023-7E596D6CB5B0}"/>
              </a:ext>
            </a:extLst>
          </p:cNvPr>
          <p:cNvSpPr txBox="1"/>
          <p:nvPr/>
        </p:nvSpPr>
        <p:spPr>
          <a:xfrm>
            <a:off x="975946" y="2505670"/>
            <a:ext cx="7025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FF00"/>
                </a:solidFill>
                <a:latin typeface="Georgia" panose="02040502050405020303" pitchFamily="18" charset="0"/>
              </a:rPr>
              <a:t>UBER</a:t>
            </a:r>
            <a:endParaRPr lang="en-IN" sz="5400" b="1" dirty="0">
              <a:solidFill>
                <a:srgbClr val="FFFF00"/>
              </a:solidFill>
              <a:latin typeface="Georgia" panose="02040502050405020303" pitchFamily="18" charset="0"/>
            </a:endParaRPr>
          </a:p>
        </p:txBody>
      </p:sp>
      <p:pic>
        <p:nvPicPr>
          <p:cNvPr id="1026" name="Picture 2" descr="Uber India hopes bike-taxi service will take it to 200 cities by 2020-end |  Business Standard News">
            <a:extLst>
              <a:ext uri="{FF2B5EF4-FFF2-40B4-BE49-F238E27FC236}">
                <a16:creationId xmlns:a16="http://schemas.microsoft.com/office/drawing/2014/main" id="{CA7B8E74-FA1A-4C6A-B98F-6B850ED2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4" b="89871" l="2742" r="94355">
                        <a14:foregroundMark x1="2903" y1="61638" x2="8065" y2="61422"/>
                        <a14:foregroundMark x1="94355" y1="51724" x2="94355" y2="51724"/>
                        <a14:foregroundMark x1="52258" y1="26724" x2="52258" y2="26724"/>
                        <a14:foregroundMark x1="52903" y1="26293" x2="52903" y2="26293"/>
                        <a14:foregroundMark x1="66774" y1="37284" x2="66774" y2="37284"/>
                        <a14:foregroundMark x1="68226" y1="41595" x2="64516" y2="35776"/>
                        <a14:foregroundMark x1="68548" y1="40948" x2="65968" y2="34698"/>
                        <a14:foregroundMark x1="69677" y1="40733" x2="69677" y2="40733"/>
                        <a14:foregroundMark x1="68226" y1="38793" x2="68226" y2="38793"/>
                        <a14:foregroundMark x1="68548" y1="39009" x2="68548" y2="39009"/>
                        <a14:foregroundMark x1="69194" y1="39871" x2="69194" y2="39871"/>
                        <a14:foregroundMark x1="68226" y1="37069" x2="68226" y2="37069"/>
                        <a14:foregroundMark x1="67581" y1="34914" x2="67581" y2="34914"/>
                        <a14:foregroundMark x1="52742" y1="26078" x2="52742" y2="26078"/>
                        <a14:foregroundMark x1="51452" y1="26078" x2="51452" y2="26078"/>
                        <a14:foregroundMark x1="49516" y1="26293" x2="49516" y2="26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171093"/>
            <a:ext cx="59055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9D62CD-9C26-4395-A9C2-C751AD9A0DDA}"/>
              </a:ext>
            </a:extLst>
          </p:cNvPr>
          <p:cNvSpPr txBox="1"/>
          <p:nvPr/>
        </p:nvSpPr>
        <p:spPr>
          <a:xfrm>
            <a:off x="8100291" y="6363855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alpha val="7000"/>
                  </a:schemeClr>
                </a:solidFill>
              </a:rPr>
              <a:t>@</a:t>
            </a:r>
            <a:endParaRPr lang="en-IN" dirty="0">
              <a:solidFill>
                <a:schemeClr val="tx1">
                  <a:alpha val="7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731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1B080D-33FC-4391-9327-E434D05376D0}"/>
              </a:ext>
            </a:extLst>
          </p:cNvPr>
          <p:cNvSpPr txBox="1"/>
          <p:nvPr/>
        </p:nvSpPr>
        <p:spPr>
          <a:xfrm>
            <a:off x="149470" y="3039878"/>
            <a:ext cx="8247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FF00"/>
                </a:solidFill>
                <a:latin typeface="Georgia" panose="02040502050405020303" pitchFamily="18" charset="0"/>
              </a:rPr>
              <a:t>FACKBOOK </a:t>
            </a:r>
            <a:endParaRPr lang="en-IN" sz="4800" b="1" dirty="0">
              <a:solidFill>
                <a:srgbClr val="FFFF00"/>
              </a:solidFill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BA7E7-4B0D-435F-9B4B-BD1420A22276}"/>
              </a:ext>
            </a:extLst>
          </p:cNvPr>
          <p:cNvSpPr txBox="1"/>
          <p:nvPr/>
        </p:nvSpPr>
        <p:spPr>
          <a:xfrm>
            <a:off x="342900" y="316523"/>
            <a:ext cx="8247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Georgia" panose="02040502050405020303" pitchFamily="18" charset="0"/>
              </a:rPr>
              <a:t>The world’s most popular media owner owns no content</a:t>
            </a:r>
            <a:endParaRPr lang="en-IN" sz="4800" dirty="0">
              <a:latin typeface="Georgia" panose="02040502050405020303" pitchFamily="18" charset="0"/>
            </a:endParaRPr>
          </a:p>
        </p:txBody>
      </p:sp>
      <p:pic>
        <p:nvPicPr>
          <p:cNvPr id="2052" name="Picture 4" descr="Facebook Logo Images | Free Vectors, Stock Photos &amp; PSD">
            <a:extLst>
              <a:ext uri="{FF2B5EF4-FFF2-40B4-BE49-F238E27FC236}">
                <a16:creationId xmlns:a16="http://schemas.microsoft.com/office/drawing/2014/main" id="{0FAC5EB9-FD62-47D1-85E9-B80C08E4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800" y1="61442" x2="55350" y2="29431"/>
                        <a14:foregroundMark x1="55350" y1="29431" x2="55800" y2="27315"/>
                        <a14:backgroundMark x1="29950" y1="80754" x2="36700" y2="85317"/>
                        <a14:backgroundMark x1="36700" y1="85317" x2="55300" y2="86772"/>
                        <a14:backgroundMark x1="55300" y1="86772" x2="61550" y2="82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225" y="4088423"/>
            <a:ext cx="4000533" cy="302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3FB23F-9E8E-4B5F-B796-28B0A2440DD2}"/>
              </a:ext>
            </a:extLst>
          </p:cNvPr>
          <p:cNvSpPr txBox="1"/>
          <p:nvPr/>
        </p:nvSpPr>
        <p:spPr>
          <a:xfrm>
            <a:off x="8100291" y="6363855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alpha val="7000"/>
                  </a:schemeClr>
                </a:solidFill>
              </a:rPr>
              <a:t>@</a:t>
            </a:r>
            <a:endParaRPr lang="en-IN" dirty="0">
              <a:solidFill>
                <a:schemeClr val="tx1">
                  <a:alpha val="7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789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248A09-DC92-4EA1-B803-658C47C988BC}"/>
              </a:ext>
            </a:extLst>
          </p:cNvPr>
          <p:cNvSpPr txBox="1"/>
          <p:nvPr/>
        </p:nvSpPr>
        <p:spPr>
          <a:xfrm>
            <a:off x="861646" y="290146"/>
            <a:ext cx="74822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eorgia" panose="02040502050405020303" pitchFamily="18" charset="0"/>
              </a:rPr>
              <a:t>The world’s most valuable retail owner owns no inventory</a:t>
            </a:r>
            <a:endParaRPr lang="en-IN" sz="4400" dirty="0"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BFAA9-16CE-488C-B35C-70985CC505CF}"/>
              </a:ext>
            </a:extLst>
          </p:cNvPr>
          <p:cNvSpPr txBox="1"/>
          <p:nvPr/>
        </p:nvSpPr>
        <p:spPr>
          <a:xfrm>
            <a:off x="580292" y="2921168"/>
            <a:ext cx="78603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FFFF00"/>
                </a:solidFill>
                <a:latin typeface="Georgia" panose="02040502050405020303" pitchFamily="18" charset="0"/>
              </a:rPr>
              <a:t>Alibaba </a:t>
            </a:r>
            <a:endParaRPr lang="en-IN" sz="6000" b="1" dirty="0">
              <a:solidFill>
                <a:srgbClr val="FFFF00"/>
              </a:solidFill>
              <a:latin typeface="Georgia" panose="02040502050405020303" pitchFamily="18" charset="0"/>
            </a:endParaRPr>
          </a:p>
        </p:txBody>
      </p:sp>
      <p:pic>
        <p:nvPicPr>
          <p:cNvPr id="3074" name="Picture 2" descr="Alibaba.com B2B Trade App on the App Store">
            <a:extLst>
              <a:ext uri="{FF2B5EF4-FFF2-40B4-BE49-F238E27FC236}">
                <a16:creationId xmlns:a16="http://schemas.microsoft.com/office/drawing/2014/main" id="{98F44597-DF10-4902-837C-BF2688FC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38" y="3800034"/>
            <a:ext cx="6260123" cy="328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8AC82-088C-4A9B-98EB-C5858E7911DB}"/>
              </a:ext>
            </a:extLst>
          </p:cNvPr>
          <p:cNvSpPr txBox="1"/>
          <p:nvPr/>
        </p:nvSpPr>
        <p:spPr>
          <a:xfrm>
            <a:off x="8100291" y="6363855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alpha val="7000"/>
                  </a:schemeClr>
                </a:solidFill>
              </a:rPr>
              <a:t>@</a:t>
            </a:r>
            <a:endParaRPr lang="en-IN" dirty="0">
              <a:solidFill>
                <a:schemeClr val="tx1">
                  <a:alpha val="7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599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BB9A2F-C039-43BE-993C-46154A6A84CE}"/>
              </a:ext>
            </a:extLst>
          </p:cNvPr>
          <p:cNvSpPr txBox="1"/>
          <p:nvPr/>
        </p:nvSpPr>
        <p:spPr>
          <a:xfrm>
            <a:off x="386862" y="316523"/>
            <a:ext cx="7789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The world’s largest accommodation provider, owns no real estate</a:t>
            </a:r>
            <a:endParaRPr lang="en-IN" sz="4000" dirty="0"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CA5E5-FDFA-438A-8134-CE1737537AC4}"/>
              </a:ext>
            </a:extLst>
          </p:cNvPr>
          <p:cNvSpPr txBox="1"/>
          <p:nvPr/>
        </p:nvSpPr>
        <p:spPr>
          <a:xfrm>
            <a:off x="949570" y="2967335"/>
            <a:ext cx="6875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FF00"/>
                </a:solidFill>
                <a:latin typeface="Georgia" panose="02040502050405020303" pitchFamily="18" charset="0"/>
              </a:rPr>
              <a:t>AIRBNB</a:t>
            </a:r>
            <a:endParaRPr lang="en-IN" sz="5400" b="1" dirty="0">
              <a:solidFill>
                <a:srgbClr val="FFFF00"/>
              </a:solidFill>
              <a:latin typeface="Georgia" panose="02040502050405020303" pitchFamily="18" charset="0"/>
            </a:endParaRPr>
          </a:p>
        </p:txBody>
      </p:sp>
      <p:pic>
        <p:nvPicPr>
          <p:cNvPr id="4098" name="Picture 2" descr="Airbnb strikes multi year deal with former Apple designer Jony Ive and his  firm - Gizmochina">
            <a:extLst>
              <a:ext uri="{FF2B5EF4-FFF2-40B4-BE49-F238E27FC236}">
                <a16:creationId xmlns:a16="http://schemas.microsoft.com/office/drawing/2014/main" id="{642B26A6-768C-4F3A-8EAB-3AE97138B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676" y="4352192"/>
            <a:ext cx="3782647" cy="212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636266-1C28-4E92-A3C2-5C1ED9AE9292}"/>
              </a:ext>
            </a:extLst>
          </p:cNvPr>
          <p:cNvSpPr txBox="1"/>
          <p:nvPr/>
        </p:nvSpPr>
        <p:spPr>
          <a:xfrm>
            <a:off x="8412373" y="6391685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alpha val="7000"/>
                  </a:schemeClr>
                </a:solidFill>
              </a:rPr>
              <a:t>@</a:t>
            </a:r>
            <a:endParaRPr lang="en-IN" dirty="0">
              <a:solidFill>
                <a:schemeClr val="tx1">
                  <a:alpha val="7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322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9793F6-48A6-43E4-A2C3-BDB35D7B4A29}"/>
              </a:ext>
            </a:extLst>
          </p:cNvPr>
          <p:cNvSpPr txBox="1"/>
          <p:nvPr/>
        </p:nvSpPr>
        <p:spPr>
          <a:xfrm>
            <a:off x="237392" y="422031"/>
            <a:ext cx="8484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4800" dirty="0">
                <a:latin typeface="Georgia" panose="02040502050405020303" pitchFamily="18" charset="0"/>
              </a:rPr>
              <a:t>what is our </a:t>
            </a:r>
            <a:r>
              <a:rPr lang="en-IN" sz="4800" dirty="0">
                <a:solidFill>
                  <a:srgbClr val="FFFF00"/>
                </a:solidFill>
                <a:latin typeface="Georgia" panose="02040502050405020303" pitchFamily="18" charset="0"/>
              </a:rPr>
              <a:t>topic</a:t>
            </a:r>
            <a:r>
              <a:rPr lang="en-IN" sz="4800" dirty="0">
                <a:latin typeface="Georgia" panose="02040502050405020303" pitchFamily="18" charset="0"/>
              </a:rPr>
              <a:t> ?</a:t>
            </a:r>
            <a:endParaRPr lang="en-US" sz="4800" dirty="0">
              <a:latin typeface="Georgia" panose="02040502050405020303" pitchFamily="18" charset="0"/>
            </a:endParaRPr>
          </a:p>
        </p:txBody>
      </p:sp>
      <p:pic>
        <p:nvPicPr>
          <p:cNvPr id="5122" name="Picture 2" descr="Person Thinking Clip Art Free Image - Person Thinking PNG – Stunning free  transparent png clipart images free download">
            <a:extLst>
              <a:ext uri="{FF2B5EF4-FFF2-40B4-BE49-F238E27FC236}">
                <a16:creationId xmlns:a16="http://schemas.microsoft.com/office/drawing/2014/main" id="{22D8D72B-2C99-41BC-9C72-1DDFB3A28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79" b="90000" l="10000" r="90000">
                        <a14:foregroundMark x1="26786" y1="7579" x2="37976" y2="8421"/>
                        <a14:foregroundMark x1="57857" y1="25263" x2="56905" y2="22211"/>
                        <a14:foregroundMark x1="60238" y1="20211" x2="60238" y2="20211"/>
                        <a14:foregroundMark x1="57976" y1="18632" x2="57976" y2="18632"/>
                        <a14:foregroundMark x1="60833" y1="19053" x2="60833" y2="19053"/>
                        <a14:foregroundMark x1="59405" y1="18316" x2="59405" y2="18316"/>
                        <a14:foregroundMark x1="38452" y1="81684" x2="38452" y2="81684"/>
                        <a14:foregroundMark x1="38095" y1="82737" x2="38095" y2="82737"/>
                        <a14:foregroundMark x1="37262" y1="82737" x2="37262" y2="82737"/>
                        <a14:foregroundMark x1="36786" y1="82421" x2="36786" y2="82421"/>
                        <a14:foregroundMark x1="60476" y1="81158" x2="60476" y2="81158"/>
                        <a14:foregroundMark x1="60000" y1="80737" x2="59405" y2="76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623" y="3020688"/>
            <a:ext cx="3455377" cy="390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EE09E1-C978-4DBB-9777-05B1E97998F5}"/>
              </a:ext>
            </a:extLst>
          </p:cNvPr>
          <p:cNvSpPr txBox="1"/>
          <p:nvPr/>
        </p:nvSpPr>
        <p:spPr>
          <a:xfrm>
            <a:off x="237392" y="1529862"/>
            <a:ext cx="8203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Georgia" panose="02040502050405020303" pitchFamily="18" charset="0"/>
              </a:rPr>
              <a:t>What is common in </a:t>
            </a:r>
            <a:r>
              <a:rPr lang="en-US" sz="4800" dirty="0">
                <a:solidFill>
                  <a:srgbClr val="FFFF00"/>
                </a:solidFill>
                <a:latin typeface="Georgia" panose="02040502050405020303" pitchFamily="18" charset="0"/>
              </a:rPr>
              <a:t>Uber</a:t>
            </a:r>
            <a:r>
              <a:rPr lang="en-US" sz="4800" dirty="0">
                <a:latin typeface="Georgia" panose="02040502050405020303" pitchFamily="18" charset="0"/>
              </a:rPr>
              <a:t>, </a:t>
            </a:r>
            <a:r>
              <a:rPr lang="en-US" sz="4800" dirty="0">
                <a:solidFill>
                  <a:srgbClr val="FFFF00"/>
                </a:solidFill>
                <a:latin typeface="Georgia" panose="02040502050405020303" pitchFamily="18" charset="0"/>
              </a:rPr>
              <a:t>Facebook</a:t>
            </a:r>
            <a:r>
              <a:rPr lang="en-US" sz="4800" dirty="0">
                <a:latin typeface="Georgia" panose="02040502050405020303" pitchFamily="18" charset="0"/>
              </a:rPr>
              <a:t>, </a:t>
            </a:r>
            <a:r>
              <a:rPr lang="en-US" sz="4800" dirty="0">
                <a:solidFill>
                  <a:srgbClr val="FFFF00"/>
                </a:solidFill>
                <a:latin typeface="Georgia" panose="02040502050405020303" pitchFamily="18" charset="0"/>
              </a:rPr>
              <a:t>Alibaba</a:t>
            </a:r>
            <a:r>
              <a:rPr lang="en-US" sz="4800" dirty="0">
                <a:latin typeface="Georgia" panose="02040502050405020303" pitchFamily="18" charset="0"/>
              </a:rPr>
              <a:t>, </a:t>
            </a:r>
            <a:r>
              <a:rPr lang="en-US" sz="4800" dirty="0">
                <a:solidFill>
                  <a:srgbClr val="FFFF00"/>
                </a:solidFill>
                <a:latin typeface="Georgia" panose="02040502050405020303" pitchFamily="18" charset="0"/>
              </a:rPr>
              <a:t>Airbnb</a:t>
            </a:r>
            <a:r>
              <a:rPr lang="en-US" sz="4800" dirty="0">
                <a:latin typeface="Georgia" panose="02040502050405020303" pitchFamily="18" charset="0"/>
              </a:rPr>
              <a:t>?</a:t>
            </a:r>
            <a:endParaRPr lang="en-IN" sz="4800" dirty="0">
              <a:latin typeface="Georgia" panose="020405020504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B2452-B5E6-4226-8394-D740B6E41F49}"/>
              </a:ext>
            </a:extLst>
          </p:cNvPr>
          <p:cNvSpPr txBox="1"/>
          <p:nvPr/>
        </p:nvSpPr>
        <p:spPr>
          <a:xfrm>
            <a:off x="8100291" y="6363855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alpha val="7000"/>
                  </a:schemeClr>
                </a:solidFill>
              </a:rPr>
              <a:t>@</a:t>
            </a:r>
            <a:endParaRPr lang="en-IN" dirty="0">
              <a:solidFill>
                <a:schemeClr val="tx1">
                  <a:alpha val="7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32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27805-82E8-4735-A08B-3ADE53E29AEC}"/>
              </a:ext>
            </a:extLst>
          </p:cNvPr>
          <p:cNvSpPr txBox="1"/>
          <p:nvPr/>
        </p:nvSpPr>
        <p:spPr>
          <a:xfrm>
            <a:off x="0" y="184639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FF00"/>
                </a:solidFill>
                <a:latin typeface="Georgia" panose="02040502050405020303" pitchFamily="18" charset="0"/>
              </a:rPr>
              <a:t>Entrepreneurship</a:t>
            </a:r>
          </a:p>
          <a:p>
            <a:pPr algn="ctr"/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8BD12F-AEDD-4812-B033-B1AA19A742C6}"/>
              </a:ext>
            </a:extLst>
          </p:cNvPr>
          <p:cNvCxnSpPr/>
          <p:nvPr/>
        </p:nvCxnSpPr>
        <p:spPr>
          <a:xfrm>
            <a:off x="4572000" y="958362"/>
            <a:ext cx="0" cy="413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60D2B7-8CD1-46D8-AB7E-82E6E0E5F541}"/>
              </a:ext>
            </a:extLst>
          </p:cNvPr>
          <p:cNvCxnSpPr>
            <a:cxnSpLocks/>
          </p:cNvCxnSpPr>
          <p:nvPr/>
        </p:nvCxnSpPr>
        <p:spPr>
          <a:xfrm>
            <a:off x="641838" y="1371600"/>
            <a:ext cx="78515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E9AF0B-B325-4145-8DDF-08177A7CC55B}"/>
              </a:ext>
            </a:extLst>
          </p:cNvPr>
          <p:cNvCxnSpPr/>
          <p:nvPr/>
        </p:nvCxnSpPr>
        <p:spPr>
          <a:xfrm>
            <a:off x="641838" y="1371600"/>
            <a:ext cx="0" cy="36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FDBB88-7CC7-4338-BC00-D3C0EE9226FD}"/>
              </a:ext>
            </a:extLst>
          </p:cNvPr>
          <p:cNvCxnSpPr/>
          <p:nvPr/>
        </p:nvCxnSpPr>
        <p:spPr>
          <a:xfrm>
            <a:off x="6157545" y="1380392"/>
            <a:ext cx="0" cy="36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4A0293-EFDF-4554-B87B-D9CDB88BE738}"/>
              </a:ext>
            </a:extLst>
          </p:cNvPr>
          <p:cNvCxnSpPr/>
          <p:nvPr/>
        </p:nvCxnSpPr>
        <p:spPr>
          <a:xfrm>
            <a:off x="8493369" y="1386253"/>
            <a:ext cx="0" cy="36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7CBF48-4F12-4600-8848-8E8CF2C2DCE0}"/>
              </a:ext>
            </a:extLst>
          </p:cNvPr>
          <p:cNvCxnSpPr/>
          <p:nvPr/>
        </p:nvCxnSpPr>
        <p:spPr>
          <a:xfrm>
            <a:off x="3059723" y="1380392"/>
            <a:ext cx="0" cy="369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4A53DF3-1009-4263-A86C-A0F93549D197}"/>
              </a:ext>
            </a:extLst>
          </p:cNvPr>
          <p:cNvSpPr txBox="1"/>
          <p:nvPr/>
        </p:nvSpPr>
        <p:spPr>
          <a:xfrm>
            <a:off x="216147" y="1732085"/>
            <a:ext cx="2048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UBER</a:t>
            </a:r>
            <a:endParaRPr lang="en-IN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84FB1E-E5B2-44E0-BABC-62C0D79CC3BB}"/>
              </a:ext>
            </a:extLst>
          </p:cNvPr>
          <p:cNvSpPr txBox="1"/>
          <p:nvPr/>
        </p:nvSpPr>
        <p:spPr>
          <a:xfrm>
            <a:off x="1938704" y="1740876"/>
            <a:ext cx="262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FACEBOOK</a:t>
            </a:r>
            <a:endParaRPr lang="en-IN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1E1378-8AFD-49A3-988B-C2CF8FD60CA5}"/>
              </a:ext>
            </a:extLst>
          </p:cNvPr>
          <p:cNvSpPr txBox="1"/>
          <p:nvPr/>
        </p:nvSpPr>
        <p:spPr>
          <a:xfrm>
            <a:off x="4934681" y="1718980"/>
            <a:ext cx="2100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ALIBABA</a:t>
            </a:r>
            <a:endParaRPr lang="en-IN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D207D6-074D-4FC1-8A57-7E562AB76BB7}"/>
              </a:ext>
            </a:extLst>
          </p:cNvPr>
          <p:cNvSpPr txBox="1"/>
          <p:nvPr/>
        </p:nvSpPr>
        <p:spPr>
          <a:xfrm>
            <a:off x="7322527" y="1718981"/>
            <a:ext cx="262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AIRBNB</a:t>
            </a:r>
            <a:endParaRPr lang="en-IN" sz="3200" dirty="0"/>
          </a:p>
        </p:txBody>
      </p:sp>
      <p:pic>
        <p:nvPicPr>
          <p:cNvPr id="21" name="Picture 2" descr="Uber India hopes bike-taxi service will take it to 200 cities by 2020-end |  Business Standard News">
            <a:extLst>
              <a:ext uri="{FF2B5EF4-FFF2-40B4-BE49-F238E27FC236}">
                <a16:creationId xmlns:a16="http://schemas.microsoft.com/office/drawing/2014/main" id="{A17040F3-FCCA-4FD8-B421-3FCDCA63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4" b="89871" l="2742" r="94355">
                        <a14:foregroundMark x1="2903" y1="61638" x2="8065" y2="61422"/>
                        <a14:foregroundMark x1="94355" y1="51724" x2="94355" y2="51724"/>
                        <a14:foregroundMark x1="52258" y1="26724" x2="52258" y2="26724"/>
                        <a14:foregroundMark x1="52903" y1="26293" x2="52903" y2="26293"/>
                        <a14:foregroundMark x1="66774" y1="37284" x2="66774" y2="37284"/>
                        <a14:foregroundMark x1="68226" y1="41595" x2="64516" y2="35776"/>
                        <a14:foregroundMark x1="68548" y1="40948" x2="65968" y2="34698"/>
                        <a14:foregroundMark x1="69677" y1="40733" x2="69677" y2="40733"/>
                        <a14:foregroundMark x1="68226" y1="38793" x2="68226" y2="38793"/>
                        <a14:foregroundMark x1="68548" y1="39009" x2="68548" y2="39009"/>
                        <a14:foregroundMark x1="69194" y1="39871" x2="69194" y2="39871"/>
                        <a14:foregroundMark x1="68226" y1="37069" x2="68226" y2="37069"/>
                        <a14:foregroundMark x1="67581" y1="34914" x2="67581" y2="34914"/>
                        <a14:foregroundMark x1="52742" y1="26078" x2="52742" y2="26078"/>
                        <a14:foregroundMark x1="51452" y1="26078" x2="51452" y2="26078"/>
                        <a14:foregroundMark x1="49516" y1="26293" x2="49516" y2="26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4" y="2101361"/>
            <a:ext cx="1478665" cy="110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Facebook Logo Images | Free Vectors, Stock Photos &amp; PSD">
            <a:extLst>
              <a:ext uri="{FF2B5EF4-FFF2-40B4-BE49-F238E27FC236}">
                <a16:creationId xmlns:a16="http://schemas.microsoft.com/office/drawing/2014/main" id="{32F6E162-FAB0-4417-A660-3686466F0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800" y1="61442" x2="55350" y2="29431"/>
                        <a14:foregroundMark x1="55350" y1="29431" x2="55800" y2="27315"/>
                        <a14:backgroundMark x1="29950" y1="80754" x2="36700" y2="85317"/>
                        <a14:backgroundMark x1="36700" y1="85317" x2="55300" y2="86772"/>
                        <a14:backgroundMark x1="55300" y1="86772" x2="61550" y2="82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49" y="2189119"/>
            <a:ext cx="1623263" cy="122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libaba.com B2B Trade App on the App Store">
            <a:extLst>
              <a:ext uri="{FF2B5EF4-FFF2-40B4-BE49-F238E27FC236}">
                <a16:creationId xmlns:a16="http://schemas.microsoft.com/office/drawing/2014/main" id="{15ED03B7-BACD-4642-9CAD-26A798D79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335" y="2189119"/>
            <a:ext cx="2100631" cy="110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Airbnb strikes multi year deal with former Apple designer Jony Ive and his  firm - Gizmochina">
            <a:extLst>
              <a:ext uri="{FF2B5EF4-FFF2-40B4-BE49-F238E27FC236}">
                <a16:creationId xmlns:a16="http://schemas.microsoft.com/office/drawing/2014/main" id="{204CBCE4-324C-46E2-8F16-35E3CA30A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407" y="2409182"/>
            <a:ext cx="1141047" cy="64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B82FC81-ECAA-4935-9E40-736C7F7A9E00}"/>
              </a:ext>
            </a:extLst>
          </p:cNvPr>
          <p:cNvSpPr txBox="1"/>
          <p:nvPr/>
        </p:nvSpPr>
        <p:spPr>
          <a:xfrm>
            <a:off x="608622" y="4416710"/>
            <a:ext cx="76493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The most common thing in these companies is </a:t>
            </a:r>
            <a:r>
              <a:rPr lang="en-US" sz="3600" dirty="0">
                <a:solidFill>
                  <a:srgbClr val="FFFF00"/>
                </a:solidFill>
                <a:latin typeface="Georgia" panose="02040502050405020303" pitchFamily="18" charset="0"/>
              </a:rPr>
              <a:t>entrepreneur spirit</a:t>
            </a:r>
            <a:r>
              <a:rPr lang="en-US" sz="3600" dirty="0">
                <a:latin typeface="Georgia" panose="02040502050405020303" pitchFamily="18" charset="0"/>
              </a:rPr>
              <a:t>. They have an idea and work on that</a:t>
            </a:r>
            <a:r>
              <a:rPr lang="en-US" sz="3200" dirty="0">
                <a:latin typeface="Georgia" panose="02040502050405020303" pitchFamily="18" charset="0"/>
              </a:rPr>
              <a:t>.</a:t>
            </a:r>
            <a:r>
              <a:rPr lang="en-US" sz="2000" dirty="0"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4CA8CB-A926-4EA1-9A91-001F1B99E570}"/>
              </a:ext>
            </a:extLst>
          </p:cNvPr>
          <p:cNvSpPr txBox="1"/>
          <p:nvPr/>
        </p:nvSpPr>
        <p:spPr>
          <a:xfrm>
            <a:off x="8100291" y="6363855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alpha val="7000"/>
                  </a:schemeClr>
                </a:solidFill>
              </a:rPr>
              <a:t>@</a:t>
            </a:r>
            <a:endParaRPr lang="en-IN" dirty="0">
              <a:solidFill>
                <a:schemeClr val="tx1">
                  <a:alpha val="7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893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WHATS-THE-MEANING-OF-LIFE-HOW-TO-FOLLOW-YOUR-PURPOSE-LEAVE-YOUR-MARK-PASSION-HERE-PASSION-MISSION-PLAN-GOAL-PROCESS-PEOPLE-ALFA-STALLION">
            <a:extLst>
              <a:ext uri="{FF2B5EF4-FFF2-40B4-BE49-F238E27FC236}">
                <a16:creationId xmlns:a16="http://schemas.microsoft.com/office/drawing/2014/main" id="{AC59DDD5-1178-47F7-94A7-E4B7B2039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246" y1="89916" x2="52246" y2="89916"/>
                        <a14:foregroundMark x1="29102" y1="74895" x2="29102" y2="74895"/>
                        <a14:backgroundMark x1="53320" y1="75210" x2="54199" y2="42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30" t="19367" r="11476" b="8096"/>
          <a:stretch/>
        </p:blipFill>
        <p:spPr bwMode="auto">
          <a:xfrm>
            <a:off x="2463311" y="1562996"/>
            <a:ext cx="4352192" cy="44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Entrepreneur Clipart Png Transparent Images">
            <a:extLst>
              <a:ext uri="{FF2B5EF4-FFF2-40B4-BE49-F238E27FC236}">
                <a16:creationId xmlns:a16="http://schemas.microsoft.com/office/drawing/2014/main" id="{4FBCD434-4D07-45DE-8C35-9D37338C6F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10" descr="Entrepreneur Clipart Png Transparent Images">
            <a:extLst>
              <a:ext uri="{FF2B5EF4-FFF2-40B4-BE49-F238E27FC236}">
                <a16:creationId xmlns:a16="http://schemas.microsoft.com/office/drawing/2014/main" id="{3F745141-E970-4CD1-AF84-B12A3CB973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A8B48-1B1B-4CC2-B700-1434BD4F3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25" b="90000" l="10000" r="90000">
                        <a14:foregroundMark x1="50000" y1="73333" x2="45208" y2="53125"/>
                        <a14:foregroundMark x1="51667" y1="62292" x2="50208" y2="46667"/>
                        <a14:foregroundMark x1="53125" y1="44583" x2="48333" y2="33750"/>
                        <a14:foregroundMark x1="25625" y1="13750" x2="25625" y2="13750"/>
                        <a14:foregroundMark x1="23125" y1="10417" x2="30000" y2="16250"/>
                        <a14:foregroundMark x1="30417" y1="15000" x2="30000" y2="8958"/>
                        <a14:foregroundMark x1="30000" y1="11875" x2="25208" y2="11458"/>
                        <a14:foregroundMark x1="29792" y1="5625" x2="29792" y2="5625"/>
                        <a14:foregroundMark x1="48125" y1="63958" x2="50833" y2="34583"/>
                        <a14:foregroundMark x1="53125" y1="62292" x2="50625" y2="43333"/>
                        <a14:foregroundMark x1="42917" y1="62083" x2="57500" y2="62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2690" y="0"/>
            <a:ext cx="1091710" cy="1091710"/>
          </a:xfrm>
          <a:prstGeom prst="rect">
            <a:avLst/>
          </a:prstGeom>
        </p:spPr>
      </p:pic>
      <p:pic>
        <p:nvPicPr>
          <p:cNvPr id="6160" name="Picture 16" descr="Kids Png Clipart Transparent - Cartoon Child Transparent Background, Png  Download , Transparent Png Image - PNGitem">
            <a:extLst>
              <a:ext uri="{FF2B5EF4-FFF2-40B4-BE49-F238E27FC236}">
                <a16:creationId xmlns:a16="http://schemas.microsoft.com/office/drawing/2014/main" id="{BD9F7728-0035-4507-9DC9-3D3BCD383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27" b="94166" l="10000" r="90000">
                        <a14:foregroundMark x1="50233" y1="69335" x2="46512" y2="35821"/>
                        <a14:foregroundMark x1="43488" y1="68657" x2="41860" y2="58209"/>
                        <a14:foregroundMark x1="56744" y1="66486" x2="55349" y2="58345"/>
                        <a14:foregroundMark x1="53953" y1="48304" x2="50116" y2="45319"/>
                        <a14:foregroundMark x1="39302" y1="43148" x2="48256" y2="40163"/>
                        <a14:foregroundMark x1="42209" y1="38535" x2="44651" y2="37449"/>
                        <a14:foregroundMark x1="45581" y1="36364" x2="46395" y2="33786"/>
                        <a14:foregroundMark x1="50814" y1="37992" x2="51977" y2="35414"/>
                        <a14:foregroundMark x1="52209" y1="36499" x2="56395" y2="35821"/>
                        <a14:foregroundMark x1="59884" y1="33786" x2="61977" y2="30258"/>
                        <a14:foregroundMark x1="63372" y1="28087" x2="64070" y2="22524"/>
                        <a14:foregroundMark x1="57791" y1="13161" x2="57791" y2="13161"/>
                        <a14:foregroundMark x1="55116" y1="11940" x2="56512" y2="9769"/>
                        <a14:foregroundMark x1="57442" y1="12483" x2="57442" y2="11126"/>
                        <a14:foregroundMark x1="59186" y1="14111" x2="59651" y2="12347"/>
                        <a14:foregroundMark x1="59070" y1="14518" x2="63140" y2="20488"/>
                        <a14:foregroundMark x1="37791" y1="23474" x2="40465" y2="17232"/>
                        <a14:foregroundMark x1="40465" y1="17232" x2="47209" y2="12619"/>
                        <a14:foregroundMark x1="47209" y1="12619" x2="48837" y2="12347"/>
                        <a14:foregroundMark x1="41163" y1="14654" x2="50116" y2="10719"/>
                        <a14:foregroundMark x1="49419" y1="11940" x2="55000" y2="12076"/>
                        <a14:foregroundMark x1="53488" y1="9769" x2="53488" y2="9769"/>
                        <a14:foregroundMark x1="50349" y1="9634" x2="50349" y2="9634"/>
                        <a14:foregroundMark x1="47791" y1="9362" x2="47791" y2="9362"/>
                        <a14:foregroundMark x1="43023" y1="12212" x2="43023" y2="11805"/>
                        <a14:foregroundMark x1="38605" y1="42877" x2="38605" y2="39349"/>
                        <a14:foregroundMark x1="58023" y1="43962" x2="55116" y2="38399"/>
                        <a14:foregroundMark x1="58488" y1="46540" x2="58488" y2="46540"/>
                        <a14:foregroundMark x1="60233" y1="46269" x2="61163" y2="42741"/>
                        <a14:foregroundMark x1="52791" y1="82497" x2="52791" y2="82497"/>
                        <a14:foregroundMark x1="52558" y1="82090" x2="52674" y2="76798"/>
                        <a14:foregroundMark x1="52326" y1="70692" x2="45698" y2="68250"/>
                        <a14:foregroundMark x1="45698" y1="68250" x2="45581" y2="68250"/>
                        <a14:foregroundMark x1="41047" y1="69878" x2="41860" y2="64450"/>
                        <a14:foregroundMark x1="40698" y1="67436" x2="40930" y2="61737"/>
                        <a14:foregroundMark x1="39651" y1="74763" x2="41047" y2="68385"/>
                        <a14:foregroundMark x1="40116" y1="77748" x2="46628" y2="78426"/>
                        <a14:foregroundMark x1="52791" y1="89417" x2="52093" y2="86160"/>
                        <a14:foregroundMark x1="52907" y1="91180" x2="57093" y2="93216"/>
                        <a14:foregroundMark x1="57907" y1="93623" x2="59070" y2="93758"/>
                        <a14:foregroundMark x1="43256" y1="91180" x2="44535" y2="77069"/>
                        <a14:foregroundMark x1="42907" y1="91859" x2="37907" y2="94166"/>
                        <a14:foregroundMark x1="52442" y1="76798" x2="58605" y2="75984"/>
                        <a14:foregroundMark x1="58605" y1="75984" x2="58837" y2="68250"/>
                        <a14:foregroundMark x1="58837" y1="68250" x2="58721" y2="67978"/>
                        <a14:foregroundMark x1="58721" y1="67707" x2="57093" y2="60380"/>
                        <a14:foregroundMark x1="57093" y1="60380" x2="56977" y2="60244"/>
                        <a14:foregroundMark x1="58488" y1="59566" x2="58488" y2="52510"/>
                        <a14:foregroundMark x1="59419" y1="56309" x2="59419" y2="56309"/>
                        <a14:foregroundMark x1="59884" y1="53460" x2="59884" y2="53460"/>
                        <a14:foregroundMark x1="62209" y1="51289" x2="62209" y2="51289"/>
                        <a14:foregroundMark x1="63837" y1="50068" x2="63837" y2="50068"/>
                        <a14:foregroundMark x1="40581" y1="54003" x2="40581" y2="54003"/>
                        <a14:foregroundMark x1="39186" y1="53596" x2="39186" y2="53596"/>
                        <a14:foregroundMark x1="38023" y1="51832" x2="38023" y2="51832"/>
                        <a14:foregroundMark x1="40233" y1="32157" x2="40233" y2="32157"/>
                        <a14:foregroundMark x1="37209" y1="43691" x2="37209" y2="43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21" t="3750" r="32411" b="4917"/>
          <a:stretch/>
        </p:blipFill>
        <p:spPr bwMode="auto">
          <a:xfrm>
            <a:off x="7419245" y="745524"/>
            <a:ext cx="845525" cy="185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Farmer Tractor Clipart Stock Illustrations – 334 Farmer Tractor Clipart  Stock Illustrations, Vectors &amp; Clipart - Dreamstime">
            <a:extLst>
              <a:ext uri="{FF2B5EF4-FFF2-40B4-BE49-F238E27FC236}">
                <a16:creationId xmlns:a16="http://schemas.microsoft.com/office/drawing/2014/main" id="{100D4966-8296-4AD3-938C-776D4CDF4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93" b="89935" l="8563" r="91000">
                        <a14:foregroundMark x1="32000" y1="64772" x2="40813" y2="46300"/>
                        <a14:foregroundMark x1="50000" y1="59739" x2="48125" y2="24867"/>
                        <a14:foregroundMark x1="46875" y1="60391" x2="48938" y2="59976"/>
                        <a14:foregroundMark x1="51063" y1="59503" x2="57438" y2="48313"/>
                        <a14:foregroundMark x1="50375" y1="60154" x2="58500" y2="50148"/>
                        <a14:foregroundMark x1="53375" y1="58733" x2="60125" y2="52457"/>
                        <a14:foregroundMark x1="45375" y1="43872" x2="44875" y2="32800"/>
                        <a14:foregroundMark x1="48813" y1="21788" x2="59875" y2="17170"/>
                        <a14:foregroundMark x1="68250" y1="18828" x2="61375" y2="18828"/>
                        <a14:foregroundMark x1="68563" y1="37182" x2="68688" y2="32445"/>
                        <a14:foregroundMark x1="74250" y1="37300" x2="72875" y2="30669"/>
                        <a14:foregroundMark x1="43625" y1="52575" x2="49063" y2="34991"/>
                        <a14:foregroundMark x1="22938" y1="38721" x2="37250" y2="23209"/>
                        <a14:foregroundMark x1="45000" y1="8052" x2="45125" y2="8585"/>
                        <a14:foregroundMark x1="91000" y1="47069" x2="91000" y2="47069"/>
                        <a14:foregroundMark x1="8563" y1="50740" x2="8563" y2="50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24" t="6538" r="7230" b="12052"/>
          <a:stretch/>
        </p:blipFill>
        <p:spPr bwMode="auto">
          <a:xfrm>
            <a:off x="232085" y="5413076"/>
            <a:ext cx="1358413" cy="135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Construction People, Architect Clipart, Worker, Construction PNG and Vector  with Transparent Background for Free Download">
            <a:extLst>
              <a:ext uri="{FF2B5EF4-FFF2-40B4-BE49-F238E27FC236}">
                <a16:creationId xmlns:a16="http://schemas.microsoft.com/office/drawing/2014/main" id="{64431325-4584-4FD3-8AC1-F7664EEDD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720" b="90177" l="10000" r="90000">
                        <a14:foregroundMark x1="36094" y1="89956" x2="36094" y2="89956"/>
                        <a14:foregroundMark x1="41250" y1="8830" x2="41250" y2="8830"/>
                        <a14:foregroundMark x1="47969" y1="44371" x2="47656" y2="33223"/>
                        <a14:foregroundMark x1="35156" y1="46799" x2="33125" y2="30795"/>
                        <a14:foregroundMark x1="31875" y1="30353" x2="31875" y2="30353"/>
                        <a14:foregroundMark x1="47500" y1="31678" x2="47500" y2="31678"/>
                        <a14:foregroundMark x1="46406" y1="30905" x2="46406" y2="30905"/>
                        <a14:foregroundMark x1="46406" y1="30464" x2="46406" y2="30464"/>
                        <a14:foregroundMark x1="45625" y1="30353" x2="45625" y2="30353"/>
                        <a14:foregroundMark x1="32813" y1="30353" x2="32813" y2="30353"/>
                        <a14:foregroundMark x1="34531" y1="90177" x2="45781" y2="89735"/>
                        <a14:foregroundMark x1="45781" y1="89735" x2="45938" y2="89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85" y="2629334"/>
            <a:ext cx="1329283" cy="188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 descr="Elderly Man With Open Arms Clipart, Old Man, Elderly Clip Art, The Cartoon  PNG Transparent Clipart Image and PSD File for Free Download">
            <a:extLst>
              <a:ext uri="{FF2B5EF4-FFF2-40B4-BE49-F238E27FC236}">
                <a16:creationId xmlns:a16="http://schemas.microsoft.com/office/drawing/2014/main" id="{197F7778-873D-4207-A8D6-AA341FF62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9844" r="90000">
                        <a14:foregroundMark x1="9844" y1="50000" x2="10625" y2="49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5" y="1267391"/>
            <a:ext cx="1211136" cy="121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30" descr="Unemployment Vector Art Stock Images | Depositphotos">
            <a:extLst>
              <a:ext uri="{FF2B5EF4-FFF2-40B4-BE49-F238E27FC236}">
                <a16:creationId xmlns:a16="http://schemas.microsoft.com/office/drawing/2014/main" id="{5BA94A05-6892-4524-8830-824D089035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CAF54-241F-4EA9-B54A-16994020AAB8}"/>
              </a:ext>
            </a:extLst>
          </p:cNvPr>
          <p:cNvSpPr txBox="1"/>
          <p:nvPr/>
        </p:nvSpPr>
        <p:spPr>
          <a:xfrm>
            <a:off x="2987186" y="2856637"/>
            <a:ext cx="3304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do </a:t>
            </a:r>
          </a:p>
          <a:p>
            <a:pPr algn="ctr"/>
            <a:r>
              <a:rPr lang="en-US" sz="3600" dirty="0"/>
              <a:t>7 billion people </a:t>
            </a:r>
          </a:p>
          <a:p>
            <a:pPr algn="ctr"/>
            <a:r>
              <a:rPr lang="en-US" sz="3600" dirty="0"/>
              <a:t>do?</a:t>
            </a:r>
            <a:endParaRPr lang="en-IN" sz="3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C9B79A-B0A5-47C6-B06E-6E4A2CAFA850}"/>
              </a:ext>
            </a:extLst>
          </p:cNvPr>
          <p:cNvCxnSpPr/>
          <p:nvPr/>
        </p:nvCxnSpPr>
        <p:spPr>
          <a:xfrm>
            <a:off x="3226777" y="3429000"/>
            <a:ext cx="28575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DD4348-BB30-4382-A162-064E4B2F9792}"/>
              </a:ext>
            </a:extLst>
          </p:cNvPr>
          <p:cNvCxnSpPr>
            <a:cxnSpLocks/>
          </p:cNvCxnSpPr>
          <p:nvPr/>
        </p:nvCxnSpPr>
        <p:spPr>
          <a:xfrm>
            <a:off x="2987186" y="4064977"/>
            <a:ext cx="343119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F74943-A80F-469B-85A2-B4925201736E}"/>
              </a:ext>
            </a:extLst>
          </p:cNvPr>
          <p:cNvSpPr txBox="1"/>
          <p:nvPr/>
        </p:nvSpPr>
        <p:spPr>
          <a:xfrm>
            <a:off x="4032740" y="1335763"/>
            <a:ext cx="71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5.6%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54CA71-CDF9-41CB-B70B-907992F46CF8}"/>
              </a:ext>
            </a:extLst>
          </p:cNvPr>
          <p:cNvSpPr txBox="1"/>
          <p:nvPr/>
        </p:nvSpPr>
        <p:spPr>
          <a:xfrm>
            <a:off x="6241462" y="2067801"/>
            <a:ext cx="91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26.4%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8BB042-E7A7-4C68-AF2D-EF94E0688DE8}"/>
              </a:ext>
            </a:extLst>
          </p:cNvPr>
          <p:cNvSpPr txBox="1"/>
          <p:nvPr/>
        </p:nvSpPr>
        <p:spPr>
          <a:xfrm>
            <a:off x="5932779" y="5413076"/>
            <a:ext cx="88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23.6%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A5CD08-B927-4B7B-80E9-D8C33F6A0B3D}"/>
              </a:ext>
            </a:extLst>
          </p:cNvPr>
          <p:cNvSpPr txBox="1"/>
          <p:nvPr/>
        </p:nvSpPr>
        <p:spPr>
          <a:xfrm>
            <a:off x="2421639" y="5455833"/>
            <a:ext cx="112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19.4%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618BEE-871C-4ACA-AEEB-A3CA2BB854DE}"/>
              </a:ext>
            </a:extLst>
          </p:cNvPr>
          <p:cNvSpPr txBox="1"/>
          <p:nvPr/>
        </p:nvSpPr>
        <p:spPr>
          <a:xfrm>
            <a:off x="1697741" y="3394058"/>
            <a:ext cx="86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11.1%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844CA3-EDC2-446E-91C6-3E9104E4083A}"/>
              </a:ext>
            </a:extLst>
          </p:cNvPr>
          <p:cNvSpPr txBox="1"/>
          <p:nvPr/>
        </p:nvSpPr>
        <p:spPr>
          <a:xfrm>
            <a:off x="2121876" y="2293861"/>
            <a:ext cx="71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8%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6F75D3-01A2-4A79-8148-252BC365340D}"/>
              </a:ext>
            </a:extLst>
          </p:cNvPr>
          <p:cNvSpPr txBox="1"/>
          <p:nvPr/>
        </p:nvSpPr>
        <p:spPr>
          <a:xfrm>
            <a:off x="3070150" y="1555028"/>
            <a:ext cx="71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6%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1A3BBA-76A5-4C96-AE77-377A10D08BD2}"/>
              </a:ext>
            </a:extLst>
          </p:cNvPr>
          <p:cNvSpPr txBox="1"/>
          <p:nvPr/>
        </p:nvSpPr>
        <p:spPr>
          <a:xfrm>
            <a:off x="4750435" y="219808"/>
            <a:ext cx="177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 million are entrepreneurs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D25613-6078-49EE-BEA3-198FE45B115F}"/>
              </a:ext>
            </a:extLst>
          </p:cNvPr>
          <p:cNvSpPr txBox="1"/>
          <p:nvPr/>
        </p:nvSpPr>
        <p:spPr>
          <a:xfrm>
            <a:off x="7030492" y="2582006"/>
            <a:ext cx="1773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1.9 billion are too young to work ages(0-15)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77FE4-B7DF-4A73-8D37-656B2C5C0B3B}"/>
              </a:ext>
            </a:extLst>
          </p:cNvPr>
          <p:cNvSpPr txBox="1"/>
          <p:nvPr/>
        </p:nvSpPr>
        <p:spPr>
          <a:xfrm>
            <a:off x="6731245" y="4510888"/>
            <a:ext cx="177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1.7 billion work in service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F097FB-2AE2-406C-823A-570A30ADD96C}"/>
              </a:ext>
            </a:extLst>
          </p:cNvPr>
          <p:cNvSpPr txBox="1"/>
          <p:nvPr/>
        </p:nvSpPr>
        <p:spPr>
          <a:xfrm>
            <a:off x="1146204" y="4836708"/>
            <a:ext cx="177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1.4 billion work on agriculture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A64A60-9EC3-4985-A108-22C4E854894F}"/>
              </a:ext>
            </a:extLst>
          </p:cNvPr>
          <p:cNvSpPr txBox="1"/>
          <p:nvPr/>
        </p:nvSpPr>
        <p:spPr>
          <a:xfrm>
            <a:off x="672272" y="3655999"/>
            <a:ext cx="1773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800 million work industrial job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679916-DA0F-4DAF-9AAF-CD8B1F6A25E6}"/>
              </a:ext>
            </a:extLst>
          </p:cNvPr>
          <p:cNvSpPr txBox="1"/>
          <p:nvPr/>
        </p:nvSpPr>
        <p:spPr>
          <a:xfrm>
            <a:off x="1235147" y="1769510"/>
            <a:ext cx="177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577 million are older than 64</a:t>
            </a:r>
            <a:endParaRPr lang="en-IN" dirty="0"/>
          </a:p>
        </p:txBody>
      </p:sp>
      <p:pic>
        <p:nvPicPr>
          <p:cNvPr id="6178" name="Picture 34" descr="Business Man Working and Learning Stock Vector - Illustration of clipart,  desk: 82731917">
            <a:extLst>
              <a:ext uri="{FF2B5EF4-FFF2-40B4-BE49-F238E27FC236}">
                <a16:creationId xmlns:a16="http://schemas.microsoft.com/office/drawing/2014/main" id="{02037D95-831D-4D37-AF02-C17966174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9500" r="90000">
                        <a14:foregroundMark x1="38500" y1="46750" x2="47625" y2="28750"/>
                        <a14:foregroundMark x1="47625" y1="28750" x2="50625" y2="16750"/>
                        <a14:foregroundMark x1="50875" y1="49625" x2="51875" y2="30750"/>
                        <a14:foregroundMark x1="58125" y1="50500" x2="56875" y2="35000"/>
                        <a14:foregroundMark x1="63375" y1="53500" x2="58375" y2="43000"/>
                        <a14:foregroundMark x1="70250" y1="52000" x2="73750" y2="39250"/>
                        <a14:foregroundMark x1="65750" y1="52750" x2="69125" y2="39750"/>
                        <a14:foregroundMark x1="75625" y1="54250" x2="78750" y2="41875"/>
                        <a14:foregroundMark x1="29875" y1="53625" x2="23375" y2="44750"/>
                        <a14:foregroundMark x1="26875" y1="53375" x2="20125" y2="52750"/>
                        <a14:foregroundMark x1="9500" y1="57875" x2="9500" y2="57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70" y="467865"/>
            <a:ext cx="884772" cy="88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0C4FC9C-8061-41BB-AA87-D017682337C5}"/>
              </a:ext>
            </a:extLst>
          </p:cNvPr>
          <p:cNvSpPr txBox="1"/>
          <p:nvPr/>
        </p:nvSpPr>
        <p:spPr>
          <a:xfrm>
            <a:off x="2081142" y="908697"/>
            <a:ext cx="177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430 million are employed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72406A-EE21-44F3-8537-C59CE14D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853" y="5318370"/>
            <a:ext cx="1360734" cy="154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776057-1813-4CFF-89FF-5DB0268986ED}"/>
              </a:ext>
            </a:extLst>
          </p:cNvPr>
          <p:cNvSpPr txBox="1"/>
          <p:nvPr/>
        </p:nvSpPr>
        <p:spPr>
          <a:xfrm>
            <a:off x="8100291" y="6363855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alpha val="7000"/>
                  </a:schemeClr>
                </a:solidFill>
              </a:rPr>
              <a:t>@</a:t>
            </a:r>
            <a:endParaRPr lang="en-IN" dirty="0">
              <a:solidFill>
                <a:schemeClr val="tx1">
                  <a:alpha val="7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016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AC68E5-359B-4CEC-8C81-ACB7D196610D}"/>
              </a:ext>
            </a:extLst>
          </p:cNvPr>
          <p:cNvSpPr txBox="1"/>
          <p:nvPr/>
        </p:nvSpPr>
        <p:spPr>
          <a:xfrm>
            <a:off x="563418" y="286328"/>
            <a:ext cx="3334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  <a:latin typeface="Georgia" panose="02040502050405020303" pitchFamily="18" charset="0"/>
              </a:rPr>
              <a:t>Businessman </a:t>
            </a:r>
            <a:endParaRPr lang="en-IN" sz="2400" b="1" dirty="0">
              <a:solidFill>
                <a:srgbClr val="92D050"/>
              </a:solidFill>
              <a:latin typeface="Georgia" panose="020405020504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20FFB-9EA9-4E29-B0E6-912468440064}"/>
              </a:ext>
            </a:extLst>
          </p:cNvPr>
          <p:cNvSpPr txBox="1"/>
          <p:nvPr/>
        </p:nvSpPr>
        <p:spPr>
          <a:xfrm>
            <a:off x="5943600" y="286328"/>
            <a:ext cx="3334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  <a:latin typeface="Georgia" panose="02040502050405020303" pitchFamily="18" charset="0"/>
              </a:rPr>
              <a:t>Entrepreneur  </a:t>
            </a:r>
            <a:endParaRPr lang="en-IN" sz="2400" b="1" dirty="0">
              <a:solidFill>
                <a:srgbClr val="92D050"/>
              </a:solidFill>
              <a:latin typeface="Georgia" panose="02040502050405020303" pitchFamily="18" charset="0"/>
            </a:endParaRPr>
          </a:p>
        </p:txBody>
      </p:sp>
      <p:pic>
        <p:nvPicPr>
          <p:cNvPr id="1026" name="Picture 2" descr="What is the difference between a businessman and an entrepreneur? - Quora">
            <a:extLst>
              <a:ext uri="{FF2B5EF4-FFF2-40B4-BE49-F238E27FC236}">
                <a16:creationId xmlns:a16="http://schemas.microsoft.com/office/drawing/2014/main" id="{AC481E34-4B8B-4BE8-8814-567BEA90D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4950" y1="29402" x2="22924" y2="29236"/>
                        <a14:foregroundMark x1="29070" y1="32558" x2="25914" y2="27907"/>
                        <a14:foregroundMark x1="10299" y1="27741" x2="10299" y2="27741"/>
                        <a14:foregroundMark x1="19103" y1="34551" x2="19103" y2="34551"/>
                        <a14:foregroundMark x1="18771" y1="34884" x2="18771" y2="34884"/>
                        <a14:foregroundMark x1="20764" y1="51993" x2="23422" y2="55150"/>
                        <a14:foregroundMark x1="19601" y1="42691" x2="19601" y2="42691"/>
                        <a14:foregroundMark x1="19103" y1="42691" x2="19103" y2="42691"/>
                        <a14:foregroundMark x1="17940" y1="40864" x2="17940" y2="40864"/>
                        <a14:foregroundMark x1="22093" y1="43688" x2="22093" y2="43688"/>
                        <a14:foregroundMark x1="28904" y1="43522" x2="28904" y2="43522"/>
                        <a14:foregroundMark x1="29734" y1="42691" x2="29734" y2="42691"/>
                        <a14:foregroundMark x1="25249" y1="72093" x2="30731" y2="79568"/>
                        <a14:foregroundMark x1="24751" y1="44186" x2="24751" y2="44186"/>
                        <a14:foregroundMark x1="26910" y1="40864" x2="26910" y2="40864"/>
                        <a14:foregroundMark x1="18605" y1="80731" x2="18605" y2="80731"/>
                        <a14:foregroundMark x1="11130" y1="73256" x2="11130" y2="73256"/>
                        <a14:foregroundMark x1="10299" y1="74252" x2="10299" y2="74252"/>
                        <a14:foregroundMark x1="21429" y1="88040" x2="21429" y2="88040"/>
                        <a14:foregroundMark x1="26744" y1="88870" x2="26744" y2="88870"/>
                        <a14:foregroundMark x1="73920" y1="29070" x2="73920" y2="29070"/>
                        <a14:foregroundMark x1="70930" y1="34551" x2="70930" y2="34551"/>
                        <a14:foregroundMark x1="62126" y1="28073" x2="62126" y2="28073"/>
                        <a14:foregroundMark x1="70764" y1="44020" x2="70764" y2="44020"/>
                        <a14:foregroundMark x1="73920" y1="43355" x2="73920" y2="43355"/>
                        <a14:foregroundMark x1="79568" y1="44518" x2="79568" y2="44518"/>
                        <a14:foregroundMark x1="83223" y1="43522" x2="83223" y2="43522"/>
                        <a14:foregroundMark x1="77243" y1="44186" x2="77243" y2="44186"/>
                        <a14:foregroundMark x1="76910" y1="54485" x2="76910" y2="54485"/>
                        <a14:foregroundMark x1="77243" y1="69601" x2="77243" y2="69601"/>
                        <a14:foregroundMark x1="76080" y1="62625" x2="76080" y2="62625"/>
                        <a14:foregroundMark x1="73422" y1="62791" x2="79236" y2="62791"/>
                        <a14:foregroundMark x1="80565" y1="63621" x2="80565" y2="63621"/>
                        <a14:foregroundMark x1="78904" y1="88372" x2="78904" y2="88372"/>
                        <a14:foregroundMark x1="74252" y1="88538" x2="74252" y2="88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457" b="51454"/>
          <a:stretch/>
        </p:blipFill>
        <p:spPr bwMode="auto">
          <a:xfrm>
            <a:off x="107084" y="4985609"/>
            <a:ext cx="1601643" cy="145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the difference between a businessman and an entrepreneur? - Quora">
            <a:extLst>
              <a:ext uri="{FF2B5EF4-FFF2-40B4-BE49-F238E27FC236}">
                <a16:creationId xmlns:a16="http://schemas.microsoft.com/office/drawing/2014/main" id="{C767DCA5-AE0A-4340-9424-F7EF060B9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4950" y1="29402" x2="22924" y2="29236"/>
                        <a14:foregroundMark x1="29070" y1="32558" x2="25914" y2="27907"/>
                        <a14:foregroundMark x1="10299" y1="27741" x2="10299" y2="27741"/>
                        <a14:foregroundMark x1="19103" y1="34551" x2="19103" y2="34551"/>
                        <a14:foregroundMark x1="18771" y1="34884" x2="18771" y2="34884"/>
                        <a14:foregroundMark x1="20764" y1="51993" x2="23422" y2="55150"/>
                        <a14:foregroundMark x1="19601" y1="42691" x2="19601" y2="42691"/>
                        <a14:foregroundMark x1="19103" y1="42691" x2="19103" y2="42691"/>
                        <a14:foregroundMark x1="17940" y1="40864" x2="17940" y2="40864"/>
                        <a14:foregroundMark x1="22093" y1="43688" x2="22093" y2="43688"/>
                        <a14:foregroundMark x1="28904" y1="43522" x2="28904" y2="43522"/>
                        <a14:foregroundMark x1="29734" y1="42691" x2="29734" y2="42691"/>
                        <a14:foregroundMark x1="25249" y1="72093" x2="30731" y2="79568"/>
                        <a14:foregroundMark x1="24751" y1="44186" x2="24751" y2="44186"/>
                        <a14:foregroundMark x1="26910" y1="40864" x2="26910" y2="40864"/>
                        <a14:foregroundMark x1="18605" y1="80731" x2="18605" y2="80731"/>
                        <a14:foregroundMark x1="11130" y1="73256" x2="11130" y2="73256"/>
                        <a14:foregroundMark x1="10299" y1="74252" x2="10299" y2="74252"/>
                        <a14:foregroundMark x1="21429" y1="88040" x2="21429" y2="88040"/>
                        <a14:foregroundMark x1="26744" y1="88870" x2="26744" y2="88870"/>
                        <a14:foregroundMark x1="73920" y1="29070" x2="73920" y2="29070"/>
                        <a14:foregroundMark x1="70930" y1="34551" x2="70930" y2="34551"/>
                        <a14:foregroundMark x1="62126" y1="28073" x2="62126" y2="28073"/>
                        <a14:foregroundMark x1="70764" y1="44020" x2="70764" y2="44020"/>
                        <a14:foregroundMark x1="73920" y1="43355" x2="73920" y2="43355"/>
                        <a14:foregroundMark x1="79568" y1="44518" x2="79568" y2="44518"/>
                        <a14:foregroundMark x1="83223" y1="43522" x2="83223" y2="43522"/>
                        <a14:foregroundMark x1="77243" y1="44186" x2="77243" y2="44186"/>
                        <a14:foregroundMark x1="76910" y1="54485" x2="76910" y2="54485"/>
                        <a14:foregroundMark x1="77243" y1="69601" x2="77243" y2="69601"/>
                        <a14:foregroundMark x1="76080" y1="62625" x2="76080" y2="62625"/>
                        <a14:foregroundMark x1="73422" y1="62791" x2="79236" y2="62791"/>
                        <a14:foregroundMark x1="80565" y1="63621" x2="80565" y2="63621"/>
                        <a14:foregroundMark x1="78904" y1="88372" x2="78904" y2="88372"/>
                        <a14:foregroundMark x1="74252" y1="88538" x2="74252" y2="88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248" t="58118" r="2483"/>
          <a:stretch/>
        </p:blipFill>
        <p:spPr bwMode="auto">
          <a:xfrm>
            <a:off x="7305964" y="5432990"/>
            <a:ext cx="1204583" cy="125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hat is the difference between a businessman and an entrepreneur? - Quora">
            <a:extLst>
              <a:ext uri="{FF2B5EF4-FFF2-40B4-BE49-F238E27FC236}">
                <a16:creationId xmlns:a16="http://schemas.microsoft.com/office/drawing/2014/main" id="{9DC75658-E4E5-4BCF-BD06-553EB7765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4950" y1="29402" x2="22924" y2="29236"/>
                        <a14:foregroundMark x1="29070" y1="32558" x2="25914" y2="27907"/>
                        <a14:foregroundMark x1="10299" y1="27741" x2="10299" y2="27741"/>
                        <a14:foregroundMark x1="19103" y1="34551" x2="19103" y2="34551"/>
                        <a14:foregroundMark x1="18771" y1="34884" x2="18771" y2="34884"/>
                        <a14:foregroundMark x1="20764" y1="51993" x2="23422" y2="55150"/>
                        <a14:foregroundMark x1="19601" y1="42691" x2="19601" y2="42691"/>
                        <a14:foregroundMark x1="19103" y1="42691" x2="19103" y2="42691"/>
                        <a14:foregroundMark x1="17940" y1="40864" x2="17940" y2="40864"/>
                        <a14:foregroundMark x1="22093" y1="43688" x2="22093" y2="43688"/>
                        <a14:foregroundMark x1="28904" y1="43522" x2="28904" y2="43522"/>
                        <a14:foregroundMark x1="29734" y1="42691" x2="29734" y2="42691"/>
                        <a14:foregroundMark x1="25249" y1="72093" x2="30731" y2="79568"/>
                        <a14:foregroundMark x1="24751" y1="44186" x2="24751" y2="44186"/>
                        <a14:foregroundMark x1="26910" y1="40864" x2="26910" y2="40864"/>
                        <a14:foregroundMark x1="18605" y1="80731" x2="18605" y2="80731"/>
                        <a14:foregroundMark x1="11130" y1="73256" x2="11130" y2="73256"/>
                        <a14:foregroundMark x1="10299" y1="74252" x2="10299" y2="74252"/>
                        <a14:foregroundMark x1="21429" y1="88040" x2="21429" y2="88040"/>
                        <a14:foregroundMark x1="26744" y1="88870" x2="26744" y2="88870"/>
                        <a14:foregroundMark x1="73920" y1="29070" x2="73920" y2="29070"/>
                        <a14:foregroundMark x1="70930" y1="34551" x2="70930" y2="34551"/>
                        <a14:foregroundMark x1="62126" y1="28073" x2="62126" y2="28073"/>
                        <a14:foregroundMark x1="70764" y1="44020" x2="70764" y2="44020"/>
                        <a14:foregroundMark x1="73920" y1="43355" x2="73920" y2="43355"/>
                        <a14:foregroundMark x1="79568" y1="44518" x2="79568" y2="44518"/>
                        <a14:foregroundMark x1="83223" y1="43522" x2="83223" y2="43522"/>
                        <a14:foregroundMark x1="77243" y1="44186" x2="77243" y2="44186"/>
                        <a14:foregroundMark x1="76910" y1="54485" x2="76910" y2="54485"/>
                        <a14:foregroundMark x1="77243" y1="69601" x2="77243" y2="69601"/>
                        <a14:foregroundMark x1="76080" y1="62625" x2="76080" y2="62625"/>
                        <a14:foregroundMark x1="73422" y1="62791" x2="79236" y2="62791"/>
                        <a14:foregroundMark x1="80565" y1="63621" x2="80565" y2="63621"/>
                        <a14:foregroundMark x1="78904" y1="88372" x2="78904" y2="88372"/>
                        <a14:foregroundMark x1="74252" y1="88538" x2="74252" y2="88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118" r="46457"/>
          <a:stretch/>
        </p:blipFill>
        <p:spPr bwMode="auto">
          <a:xfrm>
            <a:off x="1838036" y="5318856"/>
            <a:ext cx="1601643" cy="125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What is the difference between a businessman and an entrepreneur? - Quora">
            <a:extLst>
              <a:ext uri="{FF2B5EF4-FFF2-40B4-BE49-F238E27FC236}">
                <a16:creationId xmlns:a16="http://schemas.microsoft.com/office/drawing/2014/main" id="{71B08D87-27A4-4CFC-9F04-90869935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4950" y1="29402" x2="22924" y2="29236"/>
                        <a14:foregroundMark x1="29070" y1="32558" x2="25914" y2="27907"/>
                        <a14:foregroundMark x1="10299" y1="27741" x2="10299" y2="27741"/>
                        <a14:foregroundMark x1="19103" y1="34551" x2="19103" y2="34551"/>
                        <a14:foregroundMark x1="18771" y1="34884" x2="18771" y2="34884"/>
                        <a14:foregroundMark x1="20764" y1="51993" x2="23422" y2="55150"/>
                        <a14:foregroundMark x1="19601" y1="42691" x2="19601" y2="42691"/>
                        <a14:foregroundMark x1="19103" y1="42691" x2="19103" y2="42691"/>
                        <a14:foregroundMark x1="17940" y1="40864" x2="17940" y2="40864"/>
                        <a14:foregroundMark x1="22093" y1="43688" x2="22093" y2="43688"/>
                        <a14:foregroundMark x1="28904" y1="43522" x2="28904" y2="43522"/>
                        <a14:foregroundMark x1="29734" y1="42691" x2="29734" y2="42691"/>
                        <a14:foregroundMark x1="25249" y1="72093" x2="30731" y2="79568"/>
                        <a14:foregroundMark x1="24751" y1="44186" x2="24751" y2="44186"/>
                        <a14:foregroundMark x1="26910" y1="40864" x2="26910" y2="40864"/>
                        <a14:foregroundMark x1="18605" y1="80731" x2="18605" y2="80731"/>
                        <a14:foregroundMark x1="11130" y1="73256" x2="11130" y2="73256"/>
                        <a14:foregroundMark x1="10299" y1="74252" x2="10299" y2="74252"/>
                        <a14:foregroundMark x1="21429" y1="88040" x2="21429" y2="88040"/>
                        <a14:foregroundMark x1="26744" y1="88870" x2="26744" y2="88870"/>
                        <a14:foregroundMark x1="73920" y1="29070" x2="73920" y2="29070"/>
                        <a14:foregroundMark x1="70930" y1="34551" x2="70930" y2="34551"/>
                        <a14:foregroundMark x1="62126" y1="28073" x2="62126" y2="28073"/>
                        <a14:foregroundMark x1="70764" y1="44020" x2="70764" y2="44020"/>
                        <a14:foregroundMark x1="73920" y1="43355" x2="73920" y2="43355"/>
                        <a14:foregroundMark x1="79568" y1="44518" x2="79568" y2="44518"/>
                        <a14:foregroundMark x1="83223" y1="43522" x2="83223" y2="43522"/>
                        <a14:foregroundMark x1="77243" y1="44186" x2="77243" y2="44186"/>
                        <a14:foregroundMark x1="76910" y1="54485" x2="76910" y2="54485"/>
                        <a14:foregroundMark x1="77243" y1="69601" x2="77243" y2="69601"/>
                        <a14:foregroundMark x1="76080" y1="62625" x2="76080" y2="62625"/>
                        <a14:foregroundMark x1="73422" y1="62791" x2="79236" y2="62791"/>
                        <a14:foregroundMark x1="80565" y1="63621" x2="80565" y2="63621"/>
                        <a14:foregroundMark x1="78904" y1="88372" x2="78904" y2="88372"/>
                        <a14:foregroundMark x1="74252" y1="88538" x2="74252" y2="88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458" r="46457" b="39109"/>
          <a:stretch/>
        </p:blipFill>
        <p:spPr bwMode="auto">
          <a:xfrm rot="16200000">
            <a:off x="907905" y="5555598"/>
            <a:ext cx="1601643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hat is the difference between a businessman and an entrepreneur? - Quora">
            <a:extLst>
              <a:ext uri="{FF2B5EF4-FFF2-40B4-BE49-F238E27FC236}">
                <a16:creationId xmlns:a16="http://schemas.microsoft.com/office/drawing/2014/main" id="{7B30AE44-4E7B-4137-A558-37456D921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4950" y1="29402" x2="22924" y2="29236"/>
                        <a14:foregroundMark x1="29070" y1="32558" x2="25914" y2="27907"/>
                        <a14:foregroundMark x1="10299" y1="27741" x2="10299" y2="27741"/>
                        <a14:foregroundMark x1="19103" y1="34551" x2="19103" y2="34551"/>
                        <a14:foregroundMark x1="18771" y1="34884" x2="18771" y2="34884"/>
                        <a14:foregroundMark x1="20764" y1="51993" x2="23422" y2="55150"/>
                        <a14:foregroundMark x1="19601" y1="42691" x2="19601" y2="42691"/>
                        <a14:foregroundMark x1="19103" y1="42691" x2="19103" y2="42691"/>
                        <a14:foregroundMark x1="17940" y1="40864" x2="17940" y2="40864"/>
                        <a14:foregroundMark x1="22093" y1="43688" x2="22093" y2="43688"/>
                        <a14:foregroundMark x1="28904" y1="43522" x2="28904" y2="43522"/>
                        <a14:foregroundMark x1="29734" y1="42691" x2="29734" y2="42691"/>
                        <a14:foregroundMark x1="25249" y1="72093" x2="30731" y2="79568"/>
                        <a14:foregroundMark x1="24751" y1="44186" x2="24751" y2="44186"/>
                        <a14:foregroundMark x1="26910" y1="40864" x2="26910" y2="40864"/>
                        <a14:foregroundMark x1="18605" y1="80731" x2="18605" y2="80731"/>
                        <a14:foregroundMark x1="11130" y1="73256" x2="11130" y2="73256"/>
                        <a14:foregroundMark x1="10299" y1="74252" x2="10299" y2="74252"/>
                        <a14:foregroundMark x1="21429" y1="88040" x2="21429" y2="88040"/>
                        <a14:foregroundMark x1="26744" y1="88870" x2="26744" y2="88870"/>
                        <a14:foregroundMark x1="73920" y1="29070" x2="73920" y2="29070"/>
                        <a14:foregroundMark x1="70930" y1="34551" x2="70930" y2="34551"/>
                        <a14:foregroundMark x1="62126" y1="28073" x2="62126" y2="28073"/>
                        <a14:foregroundMark x1="70764" y1="44020" x2="70764" y2="44020"/>
                        <a14:foregroundMark x1="73920" y1="43355" x2="73920" y2="43355"/>
                        <a14:foregroundMark x1="79568" y1="44518" x2="79568" y2="44518"/>
                        <a14:foregroundMark x1="83223" y1="43522" x2="83223" y2="43522"/>
                        <a14:foregroundMark x1="77243" y1="44186" x2="77243" y2="44186"/>
                        <a14:foregroundMark x1="76910" y1="54485" x2="76910" y2="54485"/>
                        <a14:foregroundMark x1="77243" y1="69601" x2="77243" y2="69601"/>
                        <a14:foregroundMark x1="76080" y1="62625" x2="76080" y2="62625"/>
                        <a14:foregroundMark x1="73422" y1="62791" x2="79236" y2="62791"/>
                        <a14:foregroundMark x1="80565" y1="63621" x2="80565" y2="63621"/>
                        <a14:foregroundMark x1="78904" y1="88372" x2="78904" y2="88372"/>
                        <a14:foregroundMark x1="74252" y1="88538" x2="74252" y2="88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457" b="51454"/>
          <a:stretch/>
        </p:blipFill>
        <p:spPr bwMode="auto">
          <a:xfrm>
            <a:off x="5473488" y="5060362"/>
            <a:ext cx="1601643" cy="145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What is the difference between a businessman and an entrepreneur? - Quora">
            <a:extLst>
              <a:ext uri="{FF2B5EF4-FFF2-40B4-BE49-F238E27FC236}">
                <a16:creationId xmlns:a16="http://schemas.microsoft.com/office/drawing/2014/main" id="{F8C656D7-58CB-4ED8-9914-728ED59B5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4950" y1="29402" x2="22924" y2="29236"/>
                        <a14:foregroundMark x1="29070" y1="32558" x2="25914" y2="27907"/>
                        <a14:foregroundMark x1="10299" y1="27741" x2="10299" y2="27741"/>
                        <a14:foregroundMark x1="19103" y1="34551" x2="19103" y2="34551"/>
                        <a14:foregroundMark x1="18771" y1="34884" x2="18771" y2="34884"/>
                        <a14:foregroundMark x1="20764" y1="51993" x2="23422" y2="55150"/>
                        <a14:foregroundMark x1="19601" y1="42691" x2="19601" y2="42691"/>
                        <a14:foregroundMark x1="19103" y1="42691" x2="19103" y2="42691"/>
                        <a14:foregroundMark x1="17940" y1="40864" x2="17940" y2="40864"/>
                        <a14:foregroundMark x1="22093" y1="43688" x2="22093" y2="43688"/>
                        <a14:foregroundMark x1="28904" y1="43522" x2="28904" y2="43522"/>
                        <a14:foregroundMark x1="29734" y1="42691" x2="29734" y2="42691"/>
                        <a14:foregroundMark x1="25249" y1="72093" x2="30731" y2="79568"/>
                        <a14:foregroundMark x1="24751" y1="44186" x2="24751" y2="44186"/>
                        <a14:foregroundMark x1="26910" y1="40864" x2="26910" y2="40864"/>
                        <a14:foregroundMark x1="18605" y1="80731" x2="18605" y2="80731"/>
                        <a14:foregroundMark x1="11130" y1="73256" x2="11130" y2="73256"/>
                        <a14:foregroundMark x1="10299" y1="74252" x2="10299" y2="74252"/>
                        <a14:foregroundMark x1="21429" y1="88040" x2="21429" y2="88040"/>
                        <a14:foregroundMark x1="26744" y1="88870" x2="26744" y2="88870"/>
                        <a14:foregroundMark x1="73920" y1="29070" x2="73920" y2="29070"/>
                        <a14:foregroundMark x1="70930" y1="34551" x2="70930" y2="34551"/>
                        <a14:foregroundMark x1="62126" y1="28073" x2="62126" y2="28073"/>
                        <a14:foregroundMark x1="70764" y1="44020" x2="70764" y2="44020"/>
                        <a14:foregroundMark x1="73920" y1="43355" x2="73920" y2="43355"/>
                        <a14:foregroundMark x1="79568" y1="44518" x2="79568" y2="44518"/>
                        <a14:foregroundMark x1="83223" y1="43522" x2="83223" y2="43522"/>
                        <a14:foregroundMark x1="77243" y1="44186" x2="77243" y2="44186"/>
                        <a14:foregroundMark x1="76910" y1="54485" x2="76910" y2="54485"/>
                        <a14:foregroundMark x1="77243" y1="69601" x2="77243" y2="69601"/>
                        <a14:foregroundMark x1="76080" y1="62625" x2="76080" y2="62625"/>
                        <a14:foregroundMark x1="73422" y1="62791" x2="79236" y2="62791"/>
                        <a14:foregroundMark x1="80565" y1="63621" x2="80565" y2="63621"/>
                        <a14:foregroundMark x1="78904" y1="88372" x2="78904" y2="88372"/>
                        <a14:foregroundMark x1="74252" y1="88538" x2="74252" y2="88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458" r="46457" b="39109"/>
          <a:stretch/>
        </p:blipFill>
        <p:spPr bwMode="auto">
          <a:xfrm rot="16200000">
            <a:off x="6274310" y="5630351"/>
            <a:ext cx="1601643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913927-A68F-4D18-9A19-642DE1856274}"/>
              </a:ext>
            </a:extLst>
          </p:cNvPr>
          <p:cNvCxnSpPr>
            <a:cxnSpLocks/>
          </p:cNvCxnSpPr>
          <p:nvPr/>
        </p:nvCxnSpPr>
        <p:spPr>
          <a:xfrm>
            <a:off x="4264988" y="517160"/>
            <a:ext cx="64254" cy="5800436"/>
          </a:xfrm>
          <a:prstGeom prst="line">
            <a:avLst/>
          </a:prstGeom>
          <a:ln w="44450">
            <a:solidFill>
              <a:srgbClr val="92D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C7B733-8CF1-4ABC-9C88-5C7670F866AA}"/>
              </a:ext>
            </a:extLst>
          </p:cNvPr>
          <p:cNvSpPr txBox="1"/>
          <p:nvPr/>
        </p:nvSpPr>
        <p:spPr>
          <a:xfrm>
            <a:off x="332585" y="909766"/>
            <a:ext cx="33343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A businessman is a person who sets up an existing idea</a:t>
            </a:r>
          </a:p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Creates place in existing markets</a:t>
            </a:r>
          </a:p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Market player</a:t>
            </a:r>
          </a:p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Less risk </a:t>
            </a:r>
          </a:p>
          <a:p>
            <a:pPr>
              <a:buClr>
                <a:srgbClr val="FFFF00"/>
              </a:buClr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Profit orientation</a:t>
            </a:r>
          </a:p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Very high competition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4C39B0-E8CA-4CF1-A648-C658094CC85A}"/>
              </a:ext>
            </a:extLst>
          </p:cNvPr>
          <p:cNvSpPr txBox="1"/>
          <p:nvPr/>
        </p:nvSpPr>
        <p:spPr>
          <a:xfrm>
            <a:off x="4950615" y="909766"/>
            <a:ext cx="3860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 entrepreneur is a person who starts with new idea</a:t>
            </a:r>
          </a:p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Creates new market</a:t>
            </a:r>
          </a:p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Market leader</a:t>
            </a:r>
          </a:p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Comparatively high risk</a:t>
            </a:r>
          </a:p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People orientation </a:t>
            </a:r>
          </a:p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Low competition</a:t>
            </a:r>
            <a:endParaRPr lang="en-IN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507A67-EDE7-4C14-AD94-798CCEABA8C9}"/>
              </a:ext>
            </a:extLst>
          </p:cNvPr>
          <p:cNvSpPr txBox="1"/>
          <p:nvPr/>
        </p:nvSpPr>
        <p:spPr>
          <a:xfrm>
            <a:off x="3707531" y="2293232"/>
            <a:ext cx="280508" cy="1140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v</a:t>
            </a:r>
            <a:endParaRPr lang="en-IN" sz="6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EABA64-11D6-48D5-99F7-36594AF83797}"/>
              </a:ext>
            </a:extLst>
          </p:cNvPr>
          <p:cNvSpPr txBox="1"/>
          <p:nvPr/>
        </p:nvSpPr>
        <p:spPr>
          <a:xfrm>
            <a:off x="4254642" y="2288357"/>
            <a:ext cx="2805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s</a:t>
            </a:r>
            <a:endParaRPr lang="en-IN" sz="6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BDC928-AA7B-453F-8655-134280DF313F}"/>
              </a:ext>
            </a:extLst>
          </p:cNvPr>
          <p:cNvSpPr txBox="1"/>
          <p:nvPr/>
        </p:nvSpPr>
        <p:spPr>
          <a:xfrm>
            <a:off x="8100291" y="6363855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alpha val="7000"/>
                  </a:schemeClr>
                </a:solidFill>
              </a:rPr>
              <a:t>@</a:t>
            </a:r>
            <a:endParaRPr lang="en-IN" dirty="0">
              <a:solidFill>
                <a:schemeClr val="tx1">
                  <a:alpha val="7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8290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329</TotalTime>
  <Words>390</Words>
  <Application>Microsoft Office PowerPoint</Application>
  <PresentationFormat>On-screen Show (4:3)</PresentationFormat>
  <Paragraphs>130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Berlin Sans FB Demi</vt:lpstr>
      <vt:lpstr>Calisto MT</vt:lpstr>
      <vt:lpstr>Georgia</vt:lpstr>
      <vt:lpstr>Wingdings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 raj</dc:creator>
  <cp:lastModifiedBy>ISHA SHUBHAM</cp:lastModifiedBy>
  <cp:revision>7</cp:revision>
  <dcterms:created xsi:type="dcterms:W3CDTF">2022-05-28T15:13:25Z</dcterms:created>
  <dcterms:modified xsi:type="dcterms:W3CDTF">2023-11-08T04:18:40Z</dcterms:modified>
</cp:coreProperties>
</file>